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3"/>
  </p:notesMasterIdLst>
  <p:sldIdLst>
    <p:sldId id="256" r:id="rId2"/>
    <p:sldId id="257" r:id="rId3"/>
    <p:sldId id="258" r:id="rId4"/>
    <p:sldId id="259" r:id="rId5"/>
    <p:sldId id="262" r:id="rId6"/>
    <p:sldId id="263" r:id="rId7"/>
    <p:sldId id="260" r:id="rId8"/>
    <p:sldId id="261" r:id="rId9"/>
    <p:sldId id="265" r:id="rId10"/>
    <p:sldId id="264" r:id="rId11"/>
    <p:sldId id="266" r:id="rId12"/>
    <p:sldId id="267" r:id="rId13"/>
    <p:sldId id="271" r:id="rId14"/>
    <p:sldId id="269" r:id="rId15"/>
    <p:sldId id="270" r:id="rId16"/>
    <p:sldId id="293" r:id="rId17"/>
    <p:sldId id="294" r:id="rId18"/>
    <p:sldId id="295" r:id="rId19"/>
    <p:sldId id="296" r:id="rId20"/>
    <p:sldId id="297" r:id="rId21"/>
    <p:sldId id="277" r:id="rId22"/>
    <p:sldId id="279" r:id="rId23"/>
    <p:sldId id="280" r:id="rId24"/>
    <p:sldId id="278" r:id="rId25"/>
    <p:sldId id="273" r:id="rId26"/>
    <p:sldId id="275" r:id="rId27"/>
    <p:sldId id="274" r:id="rId28"/>
    <p:sldId id="300" r:id="rId29"/>
    <p:sldId id="298" r:id="rId30"/>
    <p:sldId id="281" r:id="rId31"/>
    <p:sldId id="303" r:id="rId32"/>
    <p:sldId id="302" r:id="rId33"/>
    <p:sldId id="304" r:id="rId34"/>
    <p:sldId id="292" r:id="rId35"/>
    <p:sldId id="299" r:id="rId36"/>
    <p:sldId id="301" r:id="rId37"/>
    <p:sldId id="272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2" r:id="rId46"/>
    <p:sldId id="324" r:id="rId47"/>
    <p:sldId id="325" r:id="rId48"/>
    <p:sldId id="326" r:id="rId49"/>
    <p:sldId id="321" r:id="rId50"/>
    <p:sldId id="323" r:id="rId51"/>
    <p:sldId id="327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35" r:id="rId60"/>
    <p:sldId id="336" r:id="rId61"/>
    <p:sldId id="282" r:id="rId62"/>
    <p:sldId id="286" r:id="rId63"/>
    <p:sldId id="287" r:id="rId64"/>
    <p:sldId id="288" r:id="rId65"/>
    <p:sldId id="289" r:id="rId66"/>
    <p:sldId id="290" r:id="rId67"/>
    <p:sldId id="291" r:id="rId68"/>
    <p:sldId id="284" r:id="rId69"/>
    <p:sldId id="285" r:id="rId70"/>
    <p:sldId id="307" r:id="rId71"/>
    <p:sldId id="306" r:id="rId72"/>
    <p:sldId id="308" r:id="rId73"/>
    <p:sldId id="309" r:id="rId74"/>
    <p:sldId id="310" r:id="rId75"/>
    <p:sldId id="311" r:id="rId76"/>
    <p:sldId id="312" r:id="rId77"/>
    <p:sldId id="305" r:id="rId78"/>
    <p:sldId id="337" r:id="rId79"/>
    <p:sldId id="338" r:id="rId80"/>
    <p:sldId id="339" r:id="rId81"/>
    <p:sldId id="313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9E8CC459-642F-C24A-8522-54F7BC8BC8AA}">
          <p14:sldIdLst>
            <p14:sldId id="256"/>
            <p14:sldId id="257"/>
            <p14:sldId id="258"/>
            <p14:sldId id="259"/>
            <p14:sldId id="262"/>
            <p14:sldId id="263"/>
            <p14:sldId id="260"/>
            <p14:sldId id="261"/>
            <p14:sldId id="265"/>
            <p14:sldId id="264"/>
            <p14:sldId id="266"/>
            <p14:sldId id="267"/>
            <p14:sldId id="271"/>
            <p14:sldId id="269"/>
            <p14:sldId id="270"/>
            <p14:sldId id="293"/>
            <p14:sldId id="294"/>
            <p14:sldId id="295"/>
            <p14:sldId id="296"/>
            <p14:sldId id="297"/>
            <p14:sldId id="277"/>
            <p14:sldId id="279"/>
            <p14:sldId id="280"/>
            <p14:sldId id="278"/>
            <p14:sldId id="273"/>
            <p14:sldId id="275"/>
            <p14:sldId id="274"/>
            <p14:sldId id="300"/>
            <p14:sldId id="298"/>
            <p14:sldId id="281"/>
            <p14:sldId id="303"/>
            <p14:sldId id="302"/>
            <p14:sldId id="304"/>
            <p14:sldId id="292"/>
            <p14:sldId id="299"/>
            <p14:sldId id="301"/>
          </p14:sldIdLst>
        </p14:section>
        <p14:section name="Representação de Caracteres e Conj. Numéricos" id="{AE26AE6F-FA79-D541-B8C3-5F919878E2A3}">
          <p14:sldIdLst>
            <p14:sldId id="272"/>
            <p14:sldId id="314"/>
            <p14:sldId id="315"/>
            <p14:sldId id="316"/>
            <p14:sldId id="317"/>
            <p14:sldId id="318"/>
            <p14:sldId id="319"/>
            <p14:sldId id="320"/>
            <p14:sldId id="322"/>
            <p14:sldId id="324"/>
            <p14:sldId id="325"/>
            <p14:sldId id="326"/>
            <p14:sldId id="321"/>
            <p14:sldId id="323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282"/>
            <p14:sldId id="286"/>
            <p14:sldId id="287"/>
            <p14:sldId id="288"/>
            <p14:sldId id="289"/>
            <p14:sldId id="290"/>
            <p14:sldId id="291"/>
            <p14:sldId id="284"/>
            <p14:sldId id="285"/>
            <p14:sldId id="307"/>
            <p14:sldId id="306"/>
            <p14:sldId id="308"/>
            <p14:sldId id="309"/>
          </p14:sldIdLst>
        </p14:section>
        <p14:section name="Mapas de Karnaugh" id="{06009BF2-F0FC-EB4C-8BC7-E3DAEDD90D6A}">
          <p14:sldIdLst>
            <p14:sldId id="310"/>
            <p14:sldId id="311"/>
            <p14:sldId id="312"/>
            <p14:sldId id="305"/>
            <p14:sldId id="337"/>
            <p14:sldId id="338"/>
            <p14:sldId id="339"/>
            <p14:sldId id="3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B5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Estilo Claro 3 - Ênfas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14"/>
    <p:restoredTop sz="81013"/>
  </p:normalViewPr>
  <p:slideViewPr>
    <p:cSldViewPr snapToGrid="0" snapToObjects="1">
      <p:cViewPr varScale="1">
        <p:scale>
          <a:sx n="112" d="100"/>
          <a:sy n="112" d="100"/>
        </p:scale>
        <p:origin x="20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252BC-4DF2-6243-A93D-C5C80904FE0C}" type="datetimeFigureOut">
              <a:rPr lang="pt-BR" smtClean="0"/>
              <a:t>18/11/2019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2EC4C-936B-574D-990D-86BA2CCE5E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418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Respostas:</a:t>
            </a:r>
          </a:p>
          <a:p>
            <a:endParaRPr lang="pt-BR" dirty="0"/>
          </a:p>
          <a:p>
            <a:r>
              <a:rPr lang="pt-BR" dirty="0"/>
              <a:t>a) 1 0011</a:t>
            </a:r>
          </a:p>
          <a:p>
            <a:r>
              <a:rPr lang="pt-BR" dirty="0" err="1"/>
              <a:t>b</a:t>
            </a:r>
            <a:r>
              <a:rPr lang="pt-BR" dirty="0"/>
              <a:t>) 364</a:t>
            </a:r>
          </a:p>
          <a:p>
            <a:r>
              <a:rPr lang="pt-BR" dirty="0" err="1"/>
              <a:t>c</a:t>
            </a:r>
            <a:r>
              <a:rPr lang="pt-BR" dirty="0"/>
              <a:t>) 2629</a:t>
            </a:r>
          </a:p>
          <a:p>
            <a:r>
              <a:rPr lang="pt-BR" dirty="0" err="1"/>
              <a:t>d</a:t>
            </a:r>
            <a:r>
              <a:rPr lang="pt-BR" dirty="0"/>
              <a:t>) 1 0111</a:t>
            </a:r>
          </a:p>
          <a:p>
            <a:r>
              <a:rPr lang="pt-BR" dirty="0"/>
              <a:t>e) 241</a:t>
            </a:r>
          </a:p>
          <a:p>
            <a:r>
              <a:rPr lang="pt-BR" dirty="0" err="1"/>
              <a:t>f</a:t>
            </a:r>
            <a:r>
              <a:rPr lang="pt-BR" dirty="0"/>
              <a:t>) 1 0010 1010</a:t>
            </a:r>
          </a:p>
          <a:p>
            <a:r>
              <a:rPr lang="pt-BR" dirty="0" err="1"/>
              <a:t>g</a:t>
            </a:r>
            <a:r>
              <a:rPr lang="pt-BR" dirty="0"/>
              <a:t>) 1110 1111 0011 </a:t>
            </a:r>
          </a:p>
          <a:p>
            <a:r>
              <a:rPr lang="pt-BR" dirty="0" err="1"/>
              <a:t>h</a:t>
            </a:r>
            <a:r>
              <a:rPr lang="pt-BR" dirty="0"/>
              <a:t>) 1B2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2EC4C-936B-574D-990D-86BA2CCE5EF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27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2EC4C-936B-574D-990D-86BA2CCE5EF0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356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2EC4C-936B-574D-990D-86BA2CCE5EF0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3495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2EC4C-936B-574D-990D-86BA2CCE5EF0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2890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2EC4C-936B-574D-990D-86BA2CCE5EF0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8444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2EC4C-936B-574D-990D-86BA2CCE5EF0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0400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2EC4C-936B-574D-990D-86BA2CCE5EF0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8986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en.wikipedia.org</a:t>
            </a:r>
            <a:r>
              <a:rPr lang="pt-BR" dirty="0"/>
              <a:t>/</a:t>
            </a:r>
            <a:r>
              <a:rPr lang="pt-BR" dirty="0" err="1"/>
              <a:t>wiki</a:t>
            </a:r>
            <a:r>
              <a:rPr lang="pt-BR" dirty="0"/>
              <a:t>/</a:t>
            </a:r>
            <a:r>
              <a:rPr lang="pt-BR" dirty="0" err="1"/>
              <a:t>Method_of_complements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2EC4C-936B-574D-990D-86BA2CCE5EF0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068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2EC4C-936B-574D-990D-86BA2CCE5EF0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195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Fonte 1: </a:t>
            </a:r>
          </a:p>
          <a:p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dcm.ffclrp.usp.br</a:t>
            </a:r>
            <a:r>
              <a:rPr lang="pt-BR" dirty="0"/>
              <a:t>/~augusto/</a:t>
            </a:r>
            <a:r>
              <a:rPr lang="pt-BR" dirty="0" err="1"/>
              <a:t>teaching</a:t>
            </a:r>
            <a:r>
              <a:rPr lang="pt-BR" dirty="0"/>
              <a:t>/aba/AB-</a:t>
            </a:r>
            <a:r>
              <a:rPr lang="pt-BR" dirty="0" err="1"/>
              <a:t>Funcoes</a:t>
            </a:r>
            <a:r>
              <a:rPr lang="pt-BR" dirty="0"/>
              <a:t>-Logicas-Portas-</a:t>
            </a:r>
            <a:r>
              <a:rPr lang="pt-BR" dirty="0" err="1"/>
              <a:t>Logicas.pdf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2EC4C-936B-574D-990D-86BA2CCE5EF0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0139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2EC4C-936B-574D-990D-86BA2CCE5EF0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9333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2EC4C-936B-574D-990D-86BA2CCE5EF0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4244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2EC4C-936B-574D-990D-86BA2CCE5EF0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043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2EC4C-936B-574D-990D-86BA2CCE5EF0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997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A2EC4C-936B-574D-990D-86BA2CCE5EF0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0565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9047-67F5-0B4A-A3DB-614606B9E638}" type="datetime1">
              <a:rPr lang="pt-BR" smtClean="0"/>
              <a:t>18/11/2019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4CC90DC-C11A-5747-A7EA-406A533F3BF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7500" y="191376"/>
            <a:ext cx="1193800" cy="1549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4D40-247D-324C-A170-BA878C34ADBA}" type="datetime1">
              <a:rPr lang="pt-BR" smtClean="0"/>
              <a:t>18/11/2019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99A6-6D41-EE47-B11D-52273951252C}" type="datetime1">
              <a:rPr lang="pt-BR" smtClean="0"/>
              <a:t>18/11/2019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E312D-78A4-6741-BCB1-CE8403E25F9A}" type="datetime1">
              <a:rPr lang="pt-BR" smtClean="0"/>
              <a:t>18/11/2019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A13F-7FB4-4848-A91C-3F92D0C29499}" type="datetime1">
              <a:rPr lang="pt-BR" smtClean="0"/>
              <a:t>18/11/2019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AA1E-177C-C845-AF38-CC138C0D719A}" type="datetime1">
              <a:rPr lang="pt-BR" smtClean="0"/>
              <a:t>18/11/2019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E7295-435E-AB4B-A337-3514270AAF11}" type="datetime1">
              <a:rPr lang="pt-BR" smtClean="0"/>
              <a:t>18/11/2019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DF4C1-2EE4-5044-8D0F-565D6A5904BB}" type="datetime1">
              <a:rPr lang="pt-BR" smtClean="0"/>
              <a:t>18/11/2019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7FBE921-6423-204B-BC8B-7F75D58E9DD9}" type="datetime1">
              <a:rPr lang="pt-BR" smtClean="0"/>
              <a:t>18/11/2019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A59F4-3E82-D348-87FB-EE4632E4A2BC}" type="datetime1">
              <a:rPr lang="pt-BR" smtClean="0"/>
              <a:t>18/11/2019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531151" y="6392805"/>
            <a:ext cx="563573" cy="492319"/>
          </a:xfrm>
        </p:spPr>
        <p:txBody>
          <a:bodyPr/>
          <a:lstStyle>
            <a:lvl1pPr algn="ctr">
              <a:defRPr sz="1600"/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7648D0E-0031-6345-97AD-60CFB97015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511679" y="5659670"/>
            <a:ext cx="596900" cy="7747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45D7-587D-E64E-8B28-C3C82DF8B30B}" type="datetime1">
              <a:rPr lang="pt-BR" smtClean="0"/>
              <a:t>18/11/2019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347A-F56D-C843-B8E1-B5C4032ECFBC}" type="datetime1">
              <a:rPr lang="pt-BR" smtClean="0"/>
              <a:t>18/11/2019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C0867-26DB-5B4A-BC48-C0CD402B1B9A}" type="datetime1">
              <a:rPr lang="pt-BR" smtClean="0"/>
              <a:t>18/11/2019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756A-55DD-C34D-BFB6-A28A66B5ED47}" type="datetime1">
              <a:rPr lang="pt-BR" smtClean="0"/>
              <a:t>18/11/2019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6999-CC30-864B-BBC4-FE04D90D5349}" type="datetime1">
              <a:rPr lang="pt-BR" smtClean="0"/>
              <a:t>18/11/2019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7A3C-B550-5947-8493-D98CFCA32C87}" type="datetime1">
              <a:rPr lang="pt-BR" smtClean="0"/>
              <a:t>18/11/2019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88462-4E95-0442-BA93-4601AD799303}" type="datetime1">
              <a:rPr lang="pt-BR" smtClean="0"/>
              <a:t>18/11/2019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37C79-61E2-FC4C-BA70-C6944F057407}" type="datetime1">
              <a:rPr lang="pt-BR" smtClean="0"/>
              <a:t>18/11/2019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t.wikipedia.org/wiki/ASCII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scii-codes.com/cp737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3rijdn6L9sQ?feature=oembed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NAND_logic" TargetMode="Externa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tif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0.png"/><Relationship Id="rId9" Type="http://schemas.openxmlformats.org/officeDocument/2006/relationships/image" Target="../media/image57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DFE6DBF9-94F5-4877-B532-D859966E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5EBA155-CB71-48F7-8A85-0B293C773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7A9A3980-304B-4116-B0FB-155B054B0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24FA7CC-8015-40C6-9D92-644E30DCC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2"/>
            <a:ext cx="7767872" cy="22536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D146040E-7E20-4B05-9660-47E254E1A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786817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7485888-E580-5147-AE84-8451EE9DD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6752110" cy="1373070"/>
          </a:xfrm>
        </p:spPr>
        <p:txBody>
          <a:bodyPr anchor="ctr">
            <a:normAutofit/>
          </a:bodyPr>
          <a:lstStyle/>
          <a:p>
            <a:r>
              <a:rPr lang="pt-BR" sz="4600"/>
              <a:t>CET 642 - Curso de Lógica Digital 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DEE55F-70C0-F741-832A-4478EAFB7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6752109" cy="1117687"/>
          </a:xfrm>
        </p:spPr>
        <p:txBody>
          <a:bodyPr>
            <a:normAutofit/>
          </a:bodyPr>
          <a:lstStyle/>
          <a:p>
            <a:r>
              <a:rPr lang="pt-BR"/>
              <a:t>Prof. Mathias Santos de Brito</a:t>
            </a:r>
          </a:p>
          <a:p>
            <a:r>
              <a:rPr lang="pt-BR"/>
              <a:t>Universidade Estadual de Santa Cruz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CD669A9-D34D-B64E-A504-14116B3F1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091" y="1252366"/>
            <a:ext cx="3358478" cy="435326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E16EAD2-8B48-C242-B6A7-04FB12C2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813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F506CB-9B0B-2B4A-B5A8-46D8A8B4E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 Decimal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84D742-6D7C-3343-9589-044F50A68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863" y="3664929"/>
            <a:ext cx="9613861" cy="3599316"/>
          </a:xfrm>
        </p:spPr>
        <p:txBody>
          <a:bodyPr/>
          <a:lstStyle/>
          <a:p>
            <a:r>
              <a:rPr lang="pt-BR" dirty="0"/>
              <a:t>Talvez por termos dez dedos nas mãos, o nosso sistema é de base 10.</a:t>
            </a:r>
          </a:p>
          <a:p>
            <a:endParaRPr lang="pt-BR" dirty="0"/>
          </a:p>
          <a:p>
            <a:r>
              <a:rPr lang="pt-BR" dirty="0"/>
              <a:t>A base de uma sistema numérico indica quantos algarismos ele possui.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DE6058B-450C-8441-AF65-97F56E99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Imagem 5" descr="Uma imagem contendo vestuário, mulher&#10;&#10;Descrição gerada automaticamente">
            <a:extLst>
              <a:ext uri="{FF2B5EF4-FFF2-40B4-BE49-F238E27FC236}">
                <a16:creationId xmlns:a16="http://schemas.microsoft.com/office/drawing/2014/main" id="{56ACD3F0-762C-6846-B9FD-319B947E7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97" b="93788" l="5000" r="92889">
                        <a14:foregroundMark x1="14000" y1="8788" x2="14000" y2="8788"/>
                        <a14:foregroundMark x1="11778" y1="4697" x2="11778" y2="4697"/>
                        <a14:foregroundMark x1="60778" y1="66970" x2="60778" y2="66970"/>
                        <a14:foregroundMark x1="42111" y1="93939" x2="42111" y2="93939"/>
                        <a14:foregroundMark x1="9222" y1="19242" x2="9222" y2="19242"/>
                        <a14:foregroundMark x1="90333" y1="16212" x2="90333" y2="16212"/>
                        <a14:foregroundMark x1="92889" y1="14242" x2="92889" y2="14242"/>
                        <a14:backgroundMark x1="5333" y1="12879" x2="5333" y2="12879"/>
                        <a14:backgroundMark x1="5556" y1="13182" x2="5556" y2="13182"/>
                        <a14:backgroundMark x1="5444" y1="13182" x2="5444" y2="13182"/>
                        <a14:backgroundMark x1="5333" y1="13333" x2="5333" y2="13333"/>
                        <a14:backgroundMark x1="5444" y1="13333" x2="5444" y2="13333"/>
                        <a14:backgroundMark x1="5444" y1="13182" x2="5444" y2="13182"/>
                        <a14:backgroundMark x1="5333" y1="13182" x2="5333" y2="13182"/>
                        <a14:backgroundMark x1="5333" y1="13333" x2="5333" y2="13333"/>
                        <a14:backgroundMark x1="4778" y1="14545" x2="5000" y2="1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-690490" y="2831930"/>
            <a:ext cx="4676762" cy="342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53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2A0587-7672-A048-B81B-40A918BD3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Decimais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111336-ED1E-1B49-9FC1-1BE22661B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Aprendemos ao longo dos nossos estudos a realizar uma série de operações aritméticas utilizando sistemas decimais:</a:t>
            </a:r>
          </a:p>
          <a:p>
            <a:pPr lvl="1"/>
            <a:r>
              <a:rPr lang="pt-BR" dirty="0"/>
              <a:t>Adição</a:t>
            </a:r>
          </a:p>
          <a:p>
            <a:pPr lvl="1"/>
            <a:r>
              <a:rPr lang="pt-BR" dirty="0"/>
              <a:t>Subtração</a:t>
            </a:r>
          </a:p>
          <a:p>
            <a:pPr lvl="1"/>
            <a:r>
              <a:rPr lang="pt-BR" dirty="0"/>
              <a:t>Multiplicação</a:t>
            </a:r>
          </a:p>
          <a:p>
            <a:pPr lvl="1"/>
            <a:r>
              <a:rPr lang="pt-BR" dirty="0"/>
              <a:t>Divisão</a:t>
            </a:r>
          </a:p>
          <a:p>
            <a:pPr lvl="1"/>
            <a:endParaRPr lang="pt-BR" dirty="0"/>
          </a:p>
          <a:p>
            <a:r>
              <a:rPr lang="pt-BR" dirty="0"/>
              <a:t>Este sistema decimal é a base da matemática que estamos acostumados a lidar no dia-a-dia.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BAC991D-9E4C-3C46-9058-D84F8AED8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215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21FD7-8E48-3041-96D9-1C7EB25CA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de Bases Diversas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5A05CD-8B80-CF43-9920-307841B78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Mas e se decidirmos mudar a base do nosso sistema numérico?</a:t>
            </a:r>
          </a:p>
          <a:p>
            <a:r>
              <a:rPr lang="pt-BR" dirty="0"/>
              <a:t>O que aconteceria se decidirmos usar outras bases como:</a:t>
            </a:r>
          </a:p>
          <a:p>
            <a:pPr lvl="1"/>
            <a:r>
              <a:rPr lang="pt-BR" dirty="0"/>
              <a:t>2</a:t>
            </a:r>
          </a:p>
          <a:p>
            <a:pPr lvl="1"/>
            <a:r>
              <a:rPr lang="pt-BR" dirty="0"/>
              <a:t>8</a:t>
            </a:r>
          </a:p>
          <a:p>
            <a:pPr lvl="1"/>
            <a:r>
              <a:rPr lang="pt-BR" dirty="0"/>
              <a:t>16</a:t>
            </a:r>
          </a:p>
          <a:p>
            <a:pPr lvl="1"/>
            <a:r>
              <a:rPr lang="pt-BR" dirty="0"/>
              <a:t>32</a:t>
            </a:r>
          </a:p>
          <a:p>
            <a:pPr lvl="1"/>
            <a:r>
              <a:rPr lang="pt-BR" dirty="0"/>
              <a:t>64</a:t>
            </a:r>
          </a:p>
          <a:p>
            <a:pPr lvl="1"/>
            <a:endParaRPr lang="pt-BR" dirty="0"/>
          </a:p>
          <a:p>
            <a:r>
              <a:rPr lang="pt-BR" dirty="0"/>
              <a:t>Alguma ideia dos efeitos que isso acarreta?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17CF795-7642-394D-9E8F-63915DD1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931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96607-B3C7-4847-92C2-6B994B36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de Bases Diversas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D36391F-10EB-4541-AF86-C2AE41F12B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A base de uma sistema muitas vezes é denotada pelo número da base entre parênteses subscrito no final do número. </a:t>
                </a:r>
              </a:p>
              <a:p>
                <a:r>
                  <a:rPr lang="pt-BR" dirty="0"/>
                  <a:t>Exemplos: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(10)</m:t>
                        </m:r>
                      </m:sub>
                    </m:sSub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𝐸𝐸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45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sub>
                    </m:sSub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10101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b>
                    </m:sSub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6142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(8)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D36391F-10EB-4541-AF86-C2AE41F12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2" t="-21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8844266-A683-BB4C-8BE3-3718AE7E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712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A89FDE-5A79-B340-B8B3-D7E421E4D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Conversões de Números entre Bases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49E62F-EA5E-B44E-B6DF-2CE2F1157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Podemos converter números escritos em uma determinada base para outra.</a:t>
            </a:r>
          </a:p>
          <a:p>
            <a:endParaRPr lang="pt-BR" dirty="0"/>
          </a:p>
          <a:p>
            <a:r>
              <a:rPr lang="pt-BR" dirty="0"/>
              <a:t>Apesar da conversão eles irão representar SEMPRE a mesma quantidade de coisas.</a:t>
            </a:r>
          </a:p>
          <a:p>
            <a:endParaRPr lang="pt-BR" dirty="0"/>
          </a:p>
          <a:p>
            <a:r>
              <a:rPr lang="pt-BR" dirty="0"/>
              <a:t>Conversões podem ser feitas diretamente de uma base para outra, ou utilizando uma base intermediária como por exemplo, o decimal.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E702DA0-7539-EA47-B381-54AFB63A6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033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25C60-AD1F-AB44-9791-1E0986C4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 de Recapitulação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25C7B6B-8F55-6B4F-A3CA-E7E217F31E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arenR"/>
                </a:pPr>
                <a:r>
                  <a:rPr lang="pt-BR" dirty="0"/>
                  <a:t>Converta os seguintes números para a base que se pede.</a:t>
                </a: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19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b>
                    </m:sSub>
                  </m:oMath>
                </a14:m>
                <a:endParaRPr lang="pt-BR" i="1" dirty="0">
                  <a:latin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868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(16)</m:t>
                        </m:r>
                      </m:sub>
                    </m:sSub>
                  </m:oMath>
                </a14:m>
                <a:endParaRPr lang="pt-BR" dirty="0"/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45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(16)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(10)</m:t>
                        </m:r>
                      </m:sub>
                    </m:sSub>
                  </m:oMath>
                </a14:m>
                <a:endParaRPr lang="pt-BR" dirty="0"/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10111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(10)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361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(10)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452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𝐸𝐹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(16)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(2)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914400" lvl="1" indent="-457200">
                  <a:buFont typeface="+mj-lt"/>
                  <a:buAutoNum type="alphaL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662</m:t>
                        </m:r>
                      </m:e>
                      <m: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?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(16)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914400" lvl="1" indent="-457200">
                  <a:buFont typeface="+mj-lt"/>
                  <a:buAutoNum type="alphaLcParenR"/>
                </a:pPr>
                <a:endParaRPr lang="en-US" b="0" dirty="0"/>
              </a:p>
              <a:p>
                <a:pPr marL="914400" lvl="1" indent="-457200">
                  <a:buFont typeface="+mj-lt"/>
                  <a:buAutoNum type="alphaLcParenR"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25C7B6B-8F55-6B4F-A3CA-E7E217F31E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23" t="-21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E78DF3F-68A7-7247-9F1C-F62565C9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526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E32991D-4EAC-A54C-AFD5-FCDC84801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Binária de um Número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43902F9-1741-4546-930D-639928D20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67A3D5F-F701-0C41-8C70-06A6C64FA2D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20425" y="2749550"/>
            <a:ext cx="1171575" cy="135731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954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92509D-64CE-C84C-AD29-EE0236DFE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Sinal-Magnitude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D0C3E9-A21B-024A-BBD3-6A44A722B6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5513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AC0FF7B-BDA8-9C48-A4B3-EC06FD46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Sinal-Magnitude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7162A55-1E7A-4443-9F41-067CB9FBC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mais simples das formas de representação de um número com sinal, reserva 1 bit para indicar se o número é positivo ou negativo.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C8DE596-2978-3644-82AE-43F382382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788" y="4212101"/>
            <a:ext cx="3877212" cy="9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82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82DDE-C9F0-7A4E-B9FC-9F8CBF018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ABAE88-AE0E-FB40-8253-F25050758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Complexidade do circuito para implementar operações aritméticas é muito grande, por conta da subtração.</a:t>
            </a:r>
          </a:p>
          <a:p>
            <a:pPr lvl="1"/>
            <a:r>
              <a:rPr lang="pt-BR" dirty="0"/>
              <a:t>Durante uma operação o circuito deve ler o sinal e ajustar a operação, o que torna o circuito mais complexo.</a:t>
            </a:r>
          </a:p>
          <a:p>
            <a:r>
              <a:rPr lang="pt-BR" dirty="0"/>
              <a:t>Possui duas representações para o 0 (+0, -0)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284D65-C4C5-B444-93C7-F661FAD3A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1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D49FA-E92A-314E-993A-532C82C9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 Programático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7BECBB-4C93-E44E-8369-FDCBFEB1A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3"/>
            <a:ext cx="9612000" cy="3599316"/>
          </a:xfrm>
        </p:spPr>
        <p:txBody>
          <a:bodyPr/>
          <a:lstStyle/>
          <a:p>
            <a:pPr>
              <a:buFont typeface="Wingdings" pitchFamily="2" charset="2"/>
              <a:buChar char="q"/>
            </a:pPr>
            <a:r>
              <a:rPr lang="pt-BR" dirty="0"/>
              <a:t>  Sistemas de Numeração </a:t>
            </a:r>
          </a:p>
          <a:p>
            <a:pPr>
              <a:buFont typeface="Wingdings" pitchFamily="2" charset="2"/>
              <a:buChar char="q"/>
            </a:pPr>
            <a:r>
              <a:rPr lang="pt-BR" dirty="0"/>
              <a:t>  Códigos Binários</a:t>
            </a:r>
          </a:p>
          <a:p>
            <a:pPr>
              <a:buFont typeface="Wingdings" pitchFamily="2" charset="2"/>
              <a:buChar char="q"/>
            </a:pPr>
            <a:r>
              <a:rPr lang="pt-BR" dirty="0"/>
              <a:t>  Álgebra de </a:t>
            </a:r>
            <a:r>
              <a:rPr lang="pt-BR" dirty="0" err="1"/>
              <a:t>Boole</a:t>
            </a:r>
            <a:endParaRPr lang="pt-BR" dirty="0"/>
          </a:p>
          <a:p>
            <a:pPr>
              <a:buFont typeface="Wingdings" pitchFamily="2" charset="2"/>
              <a:buChar char="q"/>
            </a:pPr>
            <a:r>
              <a:rPr lang="pt-BR" dirty="0"/>
              <a:t>  Tecnologia de Circuitos Integrados</a:t>
            </a:r>
          </a:p>
          <a:p>
            <a:pPr>
              <a:buFont typeface="Wingdings" pitchFamily="2" charset="2"/>
              <a:buChar char="q"/>
            </a:pPr>
            <a:r>
              <a:rPr lang="pt-BR" dirty="0"/>
              <a:t>  Portas Lógicas</a:t>
            </a:r>
          </a:p>
          <a:p>
            <a:pPr>
              <a:buFont typeface="Wingdings" pitchFamily="2" charset="2"/>
              <a:buChar char="q"/>
            </a:pPr>
            <a:r>
              <a:rPr lang="pt-BR" dirty="0"/>
              <a:t>  Circuitos Combinatórios</a:t>
            </a:r>
          </a:p>
          <a:p>
            <a:pPr>
              <a:buFont typeface="Wingdings" pitchFamily="2" charset="2"/>
              <a:buChar char="q"/>
            </a:pP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64F2A1-82ED-5340-8A60-71EDC917C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79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A8D3C04-D665-7E46-883E-9555B9F7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Uma Pausa: Complemento de 9 de um número decimal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664E3DE-E60F-534C-97D5-5604BAD6D8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FD133C-7E77-A044-98E7-71E5B5D5270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28438" y="6392863"/>
            <a:ext cx="563562" cy="492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834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CF1218-4F88-814D-846D-B4EBE585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dirty="0">
                <a:solidFill>
                  <a:srgbClr val="FFFFFF"/>
                </a:solidFill>
              </a:rPr>
              <a:t>Sistema Decimal: Complemento de 9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BDE11F-0109-DD4E-9592-A47900160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r>
              <a:rPr lang="pt-BR" dirty="0"/>
              <a:t>É a subtração de cada dígito de um número decimal por 9.</a:t>
            </a:r>
          </a:p>
          <a:p>
            <a:r>
              <a:rPr lang="pt-BR" dirty="0"/>
              <a:t>Ele pode ser utilizado para realizar subtrações usando adição.</a:t>
            </a:r>
          </a:p>
          <a:p>
            <a:r>
              <a:rPr lang="pt-BR" dirty="0"/>
              <a:t>Caso exista um sobe 1 na adição dos dígitos mais significantes dos números adicionamos ele ao número.</a:t>
            </a:r>
          </a:p>
        </p:txBody>
      </p:sp>
      <p:sp>
        <p:nvSpPr>
          <p:cNvPr id="23" name="Espaço Reservado para Número de Slide 3">
            <a:extLst>
              <a:ext uri="{FF2B5EF4-FFF2-40B4-BE49-F238E27FC236}">
                <a16:creationId xmlns:a16="http://schemas.microsoft.com/office/drawing/2014/main" id="{A5A31962-A2D7-3E4D-B368-7E3B73435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 algn="r">
              <a:spcAft>
                <a:spcPts val="600"/>
              </a:spcAft>
            </a:pPr>
            <a:fld id="{6D22F896-40B5-4ADD-8801-0D06FADFA095}" type="slidenum">
              <a:rPr lang="en-US" sz="1600">
                <a:solidFill>
                  <a:srgbClr val="FFFFFF"/>
                </a:solidFill>
              </a:rPr>
              <a:pPr algn="r">
                <a:spcAft>
                  <a:spcPts val="600"/>
                </a:spcAft>
              </a:pPr>
              <a:t>21</a:t>
            </a:fld>
            <a:endParaRPr lang="en-US" sz="160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50EBC66C-D639-6146-ACF2-FB6D35A0279D}"/>
                  </a:ext>
                </a:extLst>
              </p:cNvPr>
              <p:cNvSpPr txBox="1"/>
              <p:nvPr/>
            </p:nvSpPr>
            <p:spPr>
              <a:xfrm>
                <a:off x="1116421" y="4530939"/>
                <a:ext cx="1349728" cy="143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 728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− 123</m:t>
                              </m:r>
                            </m:e>
                          </m:eqAr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   605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50EBC66C-D639-6146-ACF2-FB6D35A02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421" y="4530939"/>
                <a:ext cx="1349728" cy="1438086"/>
              </a:xfrm>
              <a:prstGeom prst="rect">
                <a:avLst/>
              </a:prstGeom>
              <a:blipFill>
                <a:blip r:embed="rId2"/>
                <a:stretch>
                  <a:fillRect l="-9346" t="-7018" r="-6542" b="-210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1B7ED033-3E38-C54B-A091-6831112D71CF}"/>
                  </a:ext>
                </a:extLst>
              </p:cNvPr>
              <p:cNvSpPr txBox="1"/>
              <p:nvPr/>
            </p:nvSpPr>
            <p:spPr>
              <a:xfrm>
                <a:off x="4408642" y="4895455"/>
                <a:ext cx="904094" cy="1040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728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271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1B7ED033-3E38-C54B-A091-6831112D7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642" y="4895455"/>
                <a:ext cx="904094" cy="1040734"/>
              </a:xfrm>
              <a:prstGeom prst="rect">
                <a:avLst/>
              </a:prstGeom>
              <a:blipFill>
                <a:blip r:embed="rId3"/>
                <a:stretch>
                  <a:fillRect l="-8333" r="-9722" b="-132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2CF9EAEF-8E3A-C24C-83A9-A80DC6D4CB61}"/>
                  </a:ext>
                </a:extLst>
              </p:cNvPr>
              <p:cNvSpPr txBox="1"/>
              <p:nvPr/>
            </p:nvSpPr>
            <p:spPr>
              <a:xfrm>
                <a:off x="7352214" y="4011278"/>
                <a:ext cx="1409039" cy="1936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  271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+123</m:t>
                              </m:r>
                            </m:e>
                          </m:eqArr>
                        </m:num>
                        <m:den>
                          <m:eqArr>
                            <m:eqArr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 394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 605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2CF9EAEF-8E3A-C24C-83A9-A80DC6D4CB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2214" y="4011278"/>
                <a:ext cx="1409039" cy="1936428"/>
              </a:xfrm>
              <a:prstGeom prst="rect">
                <a:avLst/>
              </a:prstGeom>
              <a:blipFill>
                <a:blip r:embed="rId4"/>
                <a:stretch>
                  <a:fillRect l="-10714" t="-4575" r="-5357" b="-1568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CaixaDeTexto 37">
            <a:extLst>
              <a:ext uri="{FF2B5EF4-FFF2-40B4-BE49-F238E27FC236}">
                <a16:creationId xmlns:a16="http://schemas.microsoft.com/office/drawing/2014/main" id="{4817A2A1-9796-E347-9DF1-5D200FC3EB2F}"/>
              </a:ext>
            </a:extLst>
          </p:cNvPr>
          <p:cNvSpPr txBox="1"/>
          <p:nvPr/>
        </p:nvSpPr>
        <p:spPr>
          <a:xfrm>
            <a:off x="3992737" y="6078239"/>
            <a:ext cx="1624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Complemento </a:t>
            </a:r>
          </a:p>
          <a:p>
            <a:pPr algn="ctr"/>
            <a:r>
              <a:rPr lang="pt-BR" dirty="0"/>
              <a:t>de 9 de 728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FA9A0046-2903-EB48-8BC4-744BF34700B8}"/>
              </a:ext>
            </a:extLst>
          </p:cNvPr>
          <p:cNvSpPr txBox="1"/>
          <p:nvPr/>
        </p:nvSpPr>
        <p:spPr>
          <a:xfrm>
            <a:off x="5678327" y="6102731"/>
            <a:ext cx="533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Complemento de 9 de </a:t>
            </a:r>
            <a:br>
              <a:rPr lang="pt-BR" dirty="0"/>
            </a:br>
            <a:r>
              <a:rPr lang="pt-BR" dirty="0"/>
              <a:t>271+( Complemento de 9 de 728)</a:t>
            </a:r>
          </a:p>
        </p:txBody>
      </p:sp>
      <p:sp>
        <p:nvSpPr>
          <p:cNvPr id="9" name="Seta para a Direita 8">
            <a:extLst>
              <a:ext uri="{FF2B5EF4-FFF2-40B4-BE49-F238E27FC236}">
                <a16:creationId xmlns:a16="http://schemas.microsoft.com/office/drawing/2014/main" id="{C83EAED8-48AB-C64E-8A94-669D52DC8B79}"/>
              </a:ext>
            </a:extLst>
          </p:cNvPr>
          <p:cNvSpPr/>
          <p:nvPr/>
        </p:nvSpPr>
        <p:spPr>
          <a:xfrm>
            <a:off x="2783247" y="5066962"/>
            <a:ext cx="1308296" cy="697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Seta para a Direita 41">
            <a:extLst>
              <a:ext uri="{FF2B5EF4-FFF2-40B4-BE49-F238E27FC236}">
                <a16:creationId xmlns:a16="http://schemas.microsoft.com/office/drawing/2014/main" id="{CFB0B8E9-387A-CB4B-B850-1707ADAFF053}"/>
              </a:ext>
            </a:extLst>
          </p:cNvPr>
          <p:cNvSpPr/>
          <p:nvPr/>
        </p:nvSpPr>
        <p:spPr>
          <a:xfrm>
            <a:off x="5678327" y="5050196"/>
            <a:ext cx="1308296" cy="697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1291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E7101A-881D-FF4D-95B5-B4217D342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FFFF"/>
                </a:solidFill>
              </a:rPr>
              <a:t>Sistema Decimal: Complemento de 9 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25AD37-691F-2A42-BBBC-5AE7C0643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386B164-F25A-BB4F-A642-760DC667F5D4}"/>
                  </a:ext>
                </a:extLst>
              </p:cNvPr>
              <p:cNvSpPr txBox="1"/>
              <p:nvPr/>
            </p:nvSpPr>
            <p:spPr>
              <a:xfrm>
                <a:off x="1791671" y="2699484"/>
                <a:ext cx="1349728" cy="1438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 728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− 123</m:t>
                              </m:r>
                            </m:e>
                          </m:eqAr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   605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386B164-F25A-BB4F-A642-760DC667F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671" y="2699484"/>
                <a:ext cx="1349728" cy="1438086"/>
              </a:xfrm>
              <a:prstGeom prst="rect">
                <a:avLst/>
              </a:prstGeom>
              <a:blipFill>
                <a:blip r:embed="rId3"/>
                <a:stretch>
                  <a:fillRect l="-9346" t="-7018" r="-5607" b="-210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46B169B2-D59D-F142-9EA4-AC727C64B233}"/>
                  </a:ext>
                </a:extLst>
              </p:cNvPr>
              <p:cNvSpPr txBox="1"/>
              <p:nvPr/>
            </p:nvSpPr>
            <p:spPr>
              <a:xfrm>
                <a:off x="5083892" y="3064000"/>
                <a:ext cx="904094" cy="1040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123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876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46B169B2-D59D-F142-9EA4-AC727C64B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3892" y="3064000"/>
                <a:ext cx="904094" cy="1040734"/>
              </a:xfrm>
              <a:prstGeom prst="rect">
                <a:avLst/>
              </a:prstGeom>
              <a:blipFill>
                <a:blip r:embed="rId4"/>
                <a:stretch>
                  <a:fillRect l="-8333" r="-9722" b="-132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6A7E121-7081-AE4B-AFE7-064EC0D47BB9}"/>
                  </a:ext>
                </a:extLst>
              </p:cNvPr>
              <p:cNvSpPr txBox="1"/>
              <p:nvPr/>
            </p:nvSpPr>
            <p:spPr>
              <a:xfrm>
                <a:off x="8027464" y="2179823"/>
                <a:ext cx="1562928" cy="3569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  728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  876</m:t>
                              </m:r>
                            </m:e>
                          </m:eqArr>
                        </m:num>
                        <m:den>
                          <m:eqArr>
                            <m:eqArr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604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   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  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 604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       1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B6A7E121-7081-AE4B-AFE7-064EC0D47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7464" y="2179823"/>
                <a:ext cx="1562928" cy="3569439"/>
              </a:xfrm>
              <a:prstGeom prst="rect">
                <a:avLst/>
              </a:prstGeom>
              <a:blipFill>
                <a:blip r:embed="rId5"/>
                <a:stretch>
                  <a:fillRect l="-9677" t="-2482" r="-8871" b="-78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eta para a Direita 11">
            <a:extLst>
              <a:ext uri="{FF2B5EF4-FFF2-40B4-BE49-F238E27FC236}">
                <a16:creationId xmlns:a16="http://schemas.microsoft.com/office/drawing/2014/main" id="{8077EA16-EF50-AB43-B73F-1D50CD503760}"/>
              </a:ext>
            </a:extLst>
          </p:cNvPr>
          <p:cNvSpPr/>
          <p:nvPr/>
        </p:nvSpPr>
        <p:spPr>
          <a:xfrm>
            <a:off x="3458497" y="3235507"/>
            <a:ext cx="1308296" cy="697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Direita 12">
            <a:extLst>
              <a:ext uri="{FF2B5EF4-FFF2-40B4-BE49-F238E27FC236}">
                <a16:creationId xmlns:a16="http://schemas.microsoft.com/office/drawing/2014/main" id="{3E512145-3858-4C42-8DE3-0A572EC4E0DB}"/>
              </a:ext>
            </a:extLst>
          </p:cNvPr>
          <p:cNvSpPr/>
          <p:nvPr/>
        </p:nvSpPr>
        <p:spPr>
          <a:xfrm>
            <a:off x="6353577" y="3218741"/>
            <a:ext cx="1308296" cy="697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 para a Direita 18">
            <a:extLst>
              <a:ext uri="{FF2B5EF4-FFF2-40B4-BE49-F238E27FC236}">
                <a16:creationId xmlns:a16="http://schemas.microsoft.com/office/drawing/2014/main" id="{0411C801-DF78-D449-9288-6DB06B68A291}"/>
              </a:ext>
            </a:extLst>
          </p:cNvPr>
          <p:cNvSpPr/>
          <p:nvPr/>
        </p:nvSpPr>
        <p:spPr>
          <a:xfrm rot="5400000">
            <a:off x="8619891" y="3787423"/>
            <a:ext cx="850609" cy="697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3DAB062-40AD-5044-9A75-19DE74077CFC}"/>
                  </a:ext>
                </a:extLst>
              </p:cNvPr>
              <p:cNvSpPr txBox="1"/>
              <p:nvPr/>
            </p:nvSpPr>
            <p:spPr>
              <a:xfrm>
                <a:off x="8561870" y="5254596"/>
                <a:ext cx="865622" cy="1088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36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/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605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3DAB062-40AD-5044-9A75-19DE74077C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870" y="5254596"/>
                <a:ext cx="865622" cy="1088503"/>
              </a:xfrm>
              <a:prstGeom prst="rect">
                <a:avLst/>
              </a:prstGeom>
              <a:blipFill>
                <a:blip r:embed="rId6"/>
                <a:stretch>
                  <a:fillRect l="-11594" r="-11594" b="-139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o 20">
            <a:extLst>
              <a:ext uri="{FF2B5EF4-FFF2-40B4-BE49-F238E27FC236}">
                <a16:creationId xmlns:a16="http://schemas.microsoft.com/office/drawing/2014/main" id="{A0E1EC0B-180D-A54A-9C0F-B359E836DDEE}"/>
              </a:ext>
            </a:extLst>
          </p:cNvPr>
          <p:cNvSpPr/>
          <p:nvPr/>
        </p:nvSpPr>
        <p:spPr>
          <a:xfrm rot="10800000">
            <a:off x="2849195" y="2151686"/>
            <a:ext cx="11190361" cy="4103169"/>
          </a:xfrm>
          <a:prstGeom prst="arc">
            <a:avLst>
              <a:gd name="adj1" fmla="val 16200000"/>
              <a:gd name="adj2" fmla="val 21573293"/>
            </a:avLst>
          </a:prstGeom>
          <a:ln w="666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433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6CC8E-EAE3-2E45-A626-3AED533DD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FFFF"/>
                </a:solidFill>
              </a:rPr>
              <a:t>Sistema Decimal: Complemento de 9 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4C1A03-C011-9C4A-8FEE-0AB66F221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Porque somamos o digito adicional da soma ao número à sua esquerda?</a:t>
            </a:r>
          </a:p>
          <a:p>
            <a:r>
              <a:rPr lang="pt-BR" dirty="0"/>
              <a:t>Vejam!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7E69D63-8F2C-B448-9922-B5E4C8478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1151" y="6392805"/>
            <a:ext cx="563573" cy="49231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5F369143-A38B-FB4D-A821-4916CBBBFC30}"/>
                  </a:ext>
                </a:extLst>
              </p:cNvPr>
              <p:cNvSpPr txBox="1"/>
              <p:nvPr/>
            </p:nvSpPr>
            <p:spPr>
              <a:xfrm>
                <a:off x="335169" y="3851787"/>
                <a:ext cx="1409039" cy="1441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  999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− 123</m:t>
                              </m:r>
                            </m:e>
                          </m:eqAr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    876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5F369143-A38B-FB4D-A821-4916CBBBFC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169" y="3851787"/>
                <a:ext cx="1409039" cy="1441677"/>
              </a:xfrm>
              <a:prstGeom prst="rect">
                <a:avLst/>
              </a:prstGeom>
              <a:blipFill>
                <a:blip r:embed="rId3"/>
                <a:stretch>
                  <a:fillRect l="-10714" t="-6087" r="-6250" b="-20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CF7D8091-E494-7249-8007-092F31D7DFD3}"/>
                  </a:ext>
                </a:extLst>
              </p:cNvPr>
              <p:cNvSpPr txBox="1"/>
              <p:nvPr/>
            </p:nvSpPr>
            <p:spPr>
              <a:xfrm>
                <a:off x="2643748" y="3843226"/>
                <a:ext cx="1450717" cy="1447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  728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  876</m:t>
                              </m:r>
                            </m:e>
                          </m:eqAr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04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CF7D8091-E494-7249-8007-092F31D7D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3748" y="3843226"/>
                <a:ext cx="1450717" cy="1447384"/>
              </a:xfrm>
              <a:prstGeom prst="rect">
                <a:avLst/>
              </a:prstGeom>
              <a:blipFill>
                <a:blip r:embed="rId4"/>
                <a:stretch>
                  <a:fillRect l="-8696" t="-6087" r="-5217" b="-217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9F69A0F-13C2-3944-B13D-DF87EA80860A}"/>
                  </a:ext>
                </a:extLst>
              </p:cNvPr>
              <p:cNvSpPr txBox="1"/>
              <p:nvPr/>
            </p:nvSpPr>
            <p:spPr>
              <a:xfrm>
                <a:off x="4690125" y="3848933"/>
                <a:ext cx="1806584" cy="1441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  1604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−  1000 </m:t>
                              </m:r>
                            </m:e>
                          </m:eqAr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     604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9F69A0F-13C2-3944-B13D-DF87EA808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0125" y="3848933"/>
                <a:ext cx="1806584" cy="1441677"/>
              </a:xfrm>
              <a:prstGeom prst="rect">
                <a:avLst/>
              </a:prstGeom>
              <a:blipFill>
                <a:blip r:embed="rId5"/>
                <a:stretch>
                  <a:fillRect l="-4167" t="-6087" r="-7639" b="-208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D4586B2-2A54-BF4B-B941-E480B7150089}"/>
                  </a:ext>
                </a:extLst>
              </p:cNvPr>
              <p:cNvSpPr txBox="1"/>
              <p:nvPr/>
            </p:nvSpPr>
            <p:spPr>
              <a:xfrm>
                <a:off x="6916021" y="3840469"/>
                <a:ext cx="1551707" cy="14416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  604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   + 1 </m:t>
                              </m:r>
                            </m:e>
                          </m:eqAr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     605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D4586B2-2A54-BF4B-B941-E480B7150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021" y="3840469"/>
                <a:ext cx="1551707" cy="1441677"/>
              </a:xfrm>
              <a:prstGeom prst="rect">
                <a:avLst/>
              </a:prstGeom>
              <a:blipFill>
                <a:blip r:embed="rId6"/>
                <a:stretch>
                  <a:fillRect l="-9756" t="-6087" r="-8943" b="-217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18C1FB0-DD2B-AE41-BE2C-733E52375930}"/>
                  </a:ext>
                </a:extLst>
              </p:cNvPr>
              <p:cNvSpPr txBox="1"/>
              <p:nvPr/>
            </p:nvSpPr>
            <p:spPr>
              <a:xfrm>
                <a:off x="8869856" y="3840468"/>
                <a:ext cx="2253822" cy="14509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     −1000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              1 </m:t>
                              </m:r>
                            </m:e>
                          </m:eqAr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      −999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718C1FB0-DD2B-AE41-BE2C-733E52375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9856" y="3840468"/>
                <a:ext cx="2253822" cy="1450975"/>
              </a:xfrm>
              <a:prstGeom prst="rect">
                <a:avLst/>
              </a:prstGeom>
              <a:blipFill>
                <a:blip r:embed="rId7"/>
                <a:stretch>
                  <a:fillRect l="-2235" t="-6034" r="-6704" b="-206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C675CF-5887-4546-A563-7AF0E03AA317}"/>
              </a:ext>
            </a:extLst>
          </p:cNvPr>
          <p:cNvSpPr txBox="1"/>
          <p:nvPr/>
        </p:nvSpPr>
        <p:spPr>
          <a:xfrm>
            <a:off x="0" y="5607899"/>
            <a:ext cx="103829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Basicamente quando tiramos o 1 que apareceu como dígito adicional, </a:t>
            </a:r>
          </a:p>
          <a:p>
            <a:r>
              <a:rPr lang="pt-BR" sz="2400" dirty="0"/>
              <a:t>estamos subtraindo 1000, como nós adicionamos 999 no início, queremos </a:t>
            </a:r>
          </a:p>
          <a:p>
            <a:r>
              <a:rPr lang="pt-BR" sz="2400" dirty="0"/>
              <a:t>remover 999 e não 1000.</a:t>
            </a:r>
          </a:p>
        </p:txBody>
      </p:sp>
    </p:spTree>
    <p:extLst>
      <p:ext uri="{BB962C8B-B14F-4D97-AF65-F5344CB8AC3E}">
        <p14:creationId xmlns:p14="http://schemas.microsoft.com/office/powerpoint/2010/main" val="369704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0BAE5-ACA7-0C4D-A6AD-3BDD8A9AC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FFFF"/>
                </a:solidFill>
              </a:rPr>
              <a:t>Sistema Decimal: Complemento de 10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5D9011-03DD-F343-8B57-B1423E4DC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complemento de 10 de um número é obtido adicionando-se 1 ao seu complemento de 9.</a:t>
            </a:r>
          </a:p>
          <a:p>
            <a:pPr marL="0" indent="0"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E8ABA02-8A13-1741-AAB4-4AB619F65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C25D27B-765C-A94B-8691-925BED997443}"/>
                  </a:ext>
                </a:extLst>
              </p:cNvPr>
              <p:cNvSpPr txBox="1"/>
              <p:nvPr/>
            </p:nvSpPr>
            <p:spPr>
              <a:xfrm>
                <a:off x="5191906" y="3685574"/>
                <a:ext cx="904094" cy="10407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728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271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C25D27B-765C-A94B-8691-925BED997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906" y="3685574"/>
                <a:ext cx="904094" cy="1040734"/>
              </a:xfrm>
              <a:prstGeom prst="rect">
                <a:avLst/>
              </a:prstGeom>
              <a:blipFill>
                <a:blip r:embed="rId2"/>
                <a:stretch>
                  <a:fillRect l="-9722" r="-8333" b="-132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>
            <a:extLst>
              <a:ext uri="{FF2B5EF4-FFF2-40B4-BE49-F238E27FC236}">
                <a16:creationId xmlns:a16="http://schemas.microsoft.com/office/drawing/2014/main" id="{A9419905-C1C7-5642-B6F4-9050C6770D72}"/>
              </a:ext>
            </a:extLst>
          </p:cNvPr>
          <p:cNvSpPr txBox="1"/>
          <p:nvPr/>
        </p:nvSpPr>
        <p:spPr>
          <a:xfrm>
            <a:off x="1365679" y="4356976"/>
            <a:ext cx="476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Complemento de 9 de 728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4836220-9E63-4D41-A7C7-A83CA6ACA2B5}"/>
                  </a:ext>
                </a:extLst>
              </p:cNvPr>
              <p:cNvSpPr txBox="1"/>
              <p:nvPr/>
            </p:nvSpPr>
            <p:spPr>
              <a:xfrm>
                <a:off x="5191906" y="4151396"/>
                <a:ext cx="865622" cy="1086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360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/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272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4836220-9E63-4D41-A7C7-A83CA6ACA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906" y="4151396"/>
                <a:ext cx="865622" cy="1086451"/>
              </a:xfrm>
              <a:prstGeom prst="rect">
                <a:avLst/>
              </a:prstGeom>
              <a:blipFill>
                <a:blip r:embed="rId3"/>
                <a:stretch>
                  <a:fillRect l="-11594" r="-10145" b="-139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ixaDeTexto 7">
            <a:extLst>
              <a:ext uri="{FF2B5EF4-FFF2-40B4-BE49-F238E27FC236}">
                <a16:creationId xmlns:a16="http://schemas.microsoft.com/office/drawing/2014/main" id="{39450C37-28A8-7E40-9392-A1ABE4095095}"/>
              </a:ext>
            </a:extLst>
          </p:cNvPr>
          <p:cNvSpPr txBox="1"/>
          <p:nvPr/>
        </p:nvSpPr>
        <p:spPr>
          <a:xfrm>
            <a:off x="1288732" y="4946753"/>
            <a:ext cx="476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Complemento de 10 de 728</a:t>
            </a:r>
          </a:p>
        </p:txBody>
      </p:sp>
    </p:spTree>
    <p:extLst>
      <p:ext uri="{BB962C8B-B14F-4D97-AF65-F5344CB8AC3E}">
        <p14:creationId xmlns:p14="http://schemas.microsoft.com/office/powerpoint/2010/main" val="2233380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FBE675-6DA4-BD4B-BF3B-F9383E5C7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pt-BR" sz="4400">
                <a:solidFill>
                  <a:srgbClr val="FFFFFF"/>
                </a:solidFill>
              </a:rPr>
              <a:t>Complemento de 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0D3C5A-14CB-5C4F-A318-C70BE3BD2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995" y="1260384"/>
            <a:ext cx="6257362" cy="4903823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pt-BR" sz="2800" dirty="0">
                <a:solidFill>
                  <a:srgbClr val="FFFFFF"/>
                </a:solidFill>
              </a:rPr>
              <a:t>O complemento de 1 de um número é obtido através da inversão de todos os bits de um número binário, </a:t>
            </a:r>
            <a:r>
              <a:rPr lang="pt-BR" sz="2800" dirty="0" err="1">
                <a:solidFill>
                  <a:srgbClr val="FFFFFF"/>
                </a:solidFill>
              </a:rPr>
              <a:t>ex</a:t>
            </a:r>
            <a:r>
              <a:rPr lang="pt-BR" sz="2800" dirty="0">
                <a:solidFill>
                  <a:srgbClr val="FFFFFF"/>
                </a:solidFill>
              </a:rPr>
              <a:t>:</a:t>
            </a:r>
          </a:p>
          <a:p>
            <a:endParaRPr lang="pt-BR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pt-BR" sz="2000" dirty="0">
              <a:solidFill>
                <a:srgbClr val="FFFFFF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26B0ADA-9D5D-1B4B-8A42-8140E3AE6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776" y="6164207"/>
            <a:ext cx="722655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050">
              <a:solidFill>
                <a:srgbClr val="FFFF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9DF65CA9-CB35-6549-BF3B-F0CBBA632401}"/>
                  </a:ext>
                </a:extLst>
              </p:cNvPr>
              <p:cNvSpPr/>
              <p:nvPr/>
            </p:nvSpPr>
            <p:spPr>
              <a:xfrm>
                <a:off x="6741913" y="3179070"/>
                <a:ext cx="3133503" cy="1826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6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110101</m:t>
                          </m:r>
                        </m:num>
                        <m:den>
                          <m:r>
                            <a:rPr lang="en-US" sz="6000" i="1">
                              <a:latin typeface="Cambria Math" panose="02040503050406030204" pitchFamily="18" charset="0"/>
                            </a:rPr>
                            <m:t>001010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9DF65CA9-CB35-6549-BF3B-F0CBBA6324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1913" y="3179070"/>
                <a:ext cx="3133503" cy="1826975"/>
              </a:xfrm>
              <a:prstGeom prst="rect">
                <a:avLst/>
              </a:prstGeom>
              <a:blipFill>
                <a:blip r:embed="rId4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3347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80161F-1811-D548-912F-71D93DDBB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Adição sem sinal em Complemento de 1</a:t>
            </a:r>
          </a:p>
        </p:txBody>
      </p:sp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5B1F0786-1253-3941-ACF8-4590D9680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198730"/>
            <a:ext cx="9613861" cy="3599316"/>
          </a:xfrm>
        </p:spPr>
        <p:txBody>
          <a:bodyPr/>
          <a:lstStyle/>
          <a:p>
            <a:r>
              <a:rPr lang="pt-BR" dirty="0"/>
              <a:t>O mesmo processo é válido para números binários, porém o complemento é de 1 não de 9 obviamente. Vejamos: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1FBE5F0-B46D-7940-852C-51ABF801E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02F2799-BCB2-4840-86C9-971C8E8FBEA8}"/>
                  </a:ext>
                </a:extLst>
              </p:cNvPr>
              <p:cNvSpPr txBox="1"/>
              <p:nvPr/>
            </p:nvSpPr>
            <p:spPr>
              <a:xfrm>
                <a:off x="1521098" y="3828686"/>
                <a:ext cx="1673535" cy="11240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00111    (7)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00101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(5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01100  (12)</m:t>
                          </m: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902F2799-BCB2-4840-86C9-971C8E8FB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1098" y="3828686"/>
                <a:ext cx="1673535" cy="1124090"/>
              </a:xfrm>
              <a:prstGeom prst="rect">
                <a:avLst/>
              </a:prstGeom>
              <a:blipFill>
                <a:blip r:embed="rId3"/>
                <a:stretch>
                  <a:fillRect l="-3788" t="-4444" r="-4545" b="-1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87B8467-FB48-914C-8B7A-52A5A5385FA9}"/>
                  </a:ext>
                </a:extLst>
              </p:cNvPr>
              <p:cNvSpPr txBox="1"/>
              <p:nvPr/>
            </p:nvSpPr>
            <p:spPr>
              <a:xfrm>
                <a:off x="4260334" y="3116640"/>
                <a:ext cx="2413096" cy="176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111110 (−1)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000010  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eqArr>
                        </m:num>
                        <m:den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1 000000  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 1        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87B8467-FB48-914C-8B7A-52A5A5385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334" y="3116640"/>
                <a:ext cx="2413096" cy="1763496"/>
              </a:xfrm>
              <a:prstGeom prst="rect">
                <a:avLst/>
              </a:prstGeom>
              <a:blipFill>
                <a:blip r:embed="rId4"/>
                <a:stretch>
                  <a:fillRect l="-3665" t="-2857" r="-4188"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8AF9A958-72E8-F040-BEB1-863C287C3948}"/>
                  </a:ext>
                </a:extLst>
              </p:cNvPr>
              <p:cNvSpPr txBox="1"/>
              <p:nvPr/>
            </p:nvSpPr>
            <p:spPr>
              <a:xfrm>
                <a:off x="7199279" y="3116640"/>
                <a:ext cx="3347648" cy="17634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11110   (−1)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11100   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</m:e>
                          </m:eqArr>
                        </m:num>
                        <m:den>
                          <m:eqArr>
                            <m:eqArr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1 11010   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−5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1</m:t>
                              </m:r>
                            </m: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           </m:t>
                              </m:r>
                            </m:e>
                          </m:eqArr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8AF9A958-72E8-F040-BEB1-863C287C3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279" y="3116640"/>
                <a:ext cx="3347648" cy="1763496"/>
              </a:xfrm>
              <a:prstGeom prst="rect">
                <a:avLst/>
              </a:prstGeom>
              <a:blipFill>
                <a:blip r:embed="rId5"/>
                <a:stretch>
                  <a:fillRect l="-2652" t="-2857" r="-2652" b="-1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DD2A959-7187-CB4F-8038-4F2A80A7B9E8}"/>
                  </a:ext>
                </a:extLst>
              </p:cNvPr>
              <p:cNvSpPr txBox="1"/>
              <p:nvPr/>
            </p:nvSpPr>
            <p:spPr>
              <a:xfrm>
                <a:off x="4803730" y="4170868"/>
                <a:ext cx="1647887" cy="7912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/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000001 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(1)</m:t>
                          </m:r>
                        </m:den>
                      </m:f>
                    </m:oMath>
                  </m:oMathPara>
                </a14:m>
                <a:endParaRPr lang="pt-BR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DD2A959-7187-CB4F-8038-4F2A80A7B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730" y="4170868"/>
                <a:ext cx="1647887" cy="791242"/>
              </a:xfrm>
              <a:prstGeom prst="rect">
                <a:avLst/>
              </a:prstGeom>
              <a:blipFill>
                <a:blip r:embed="rId6"/>
                <a:stretch>
                  <a:fillRect l="-3053" r="-6107" b="-1718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043A178-80B2-3344-8CB3-ACBEAB951612}"/>
                  </a:ext>
                </a:extLst>
              </p:cNvPr>
              <p:cNvSpPr txBox="1"/>
              <p:nvPr/>
            </p:nvSpPr>
            <p:spPr>
              <a:xfrm>
                <a:off x="8560676" y="4217617"/>
                <a:ext cx="1774525" cy="7912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/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11011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−4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B043A178-80B2-3344-8CB3-ACBEAB951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676" y="4217617"/>
                <a:ext cx="1774525" cy="791242"/>
              </a:xfrm>
              <a:prstGeom prst="rect">
                <a:avLst/>
              </a:prstGeom>
              <a:blipFill>
                <a:blip r:embed="rId7"/>
                <a:stretch>
                  <a:fillRect l="-2837" r="-4965" b="-174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ixaDeTexto 14">
            <a:extLst>
              <a:ext uri="{FF2B5EF4-FFF2-40B4-BE49-F238E27FC236}">
                <a16:creationId xmlns:a16="http://schemas.microsoft.com/office/drawing/2014/main" id="{7A0EC918-C26C-5946-8ED4-FE09EBF668E3}"/>
              </a:ext>
            </a:extLst>
          </p:cNvPr>
          <p:cNvSpPr txBox="1"/>
          <p:nvPr/>
        </p:nvSpPr>
        <p:spPr>
          <a:xfrm>
            <a:off x="921299" y="5062972"/>
            <a:ext cx="2873132" cy="923330"/>
          </a:xfrm>
          <a:prstGeom prst="rect">
            <a:avLst/>
          </a:prstGeom>
          <a:ln w="5715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Quando temos uma soma</a:t>
            </a:r>
          </a:p>
          <a:p>
            <a:r>
              <a:rPr lang="pt-BR" dirty="0"/>
              <a:t>Fazemos o procedimento normal.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72A99F87-C914-544E-9D97-7529027B5C25}"/>
              </a:ext>
            </a:extLst>
          </p:cNvPr>
          <p:cNvSpPr txBox="1"/>
          <p:nvPr/>
        </p:nvSpPr>
        <p:spPr>
          <a:xfrm>
            <a:off x="4035409" y="5062972"/>
            <a:ext cx="3442674" cy="1477328"/>
          </a:xfrm>
          <a:prstGeom prst="rect">
            <a:avLst/>
          </a:prstGeom>
          <a:ln w="5715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No caso da subtração obtemos o complemento de 1 do número negativo invertendo seus bits. E somamos 1 caso aparece mais um dígito binário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C1479B8-4BF6-B74F-B9F2-B70225EADB75}"/>
              </a:ext>
            </a:extLst>
          </p:cNvPr>
          <p:cNvSpPr txBox="1"/>
          <p:nvPr/>
        </p:nvSpPr>
        <p:spPr>
          <a:xfrm>
            <a:off x="7783280" y="5062972"/>
            <a:ext cx="3442674" cy="1754326"/>
          </a:xfrm>
          <a:prstGeom prst="rect">
            <a:avLst/>
          </a:prstGeom>
          <a:ln w="5715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dirty="0"/>
              <a:t>Na subtração de dois números negativos, basta somar os números, e somamos 1 caso aparece mais um dígito binário. O resultado está em complemento de 1.</a:t>
            </a:r>
          </a:p>
        </p:txBody>
      </p:sp>
    </p:spTree>
    <p:extLst>
      <p:ext uri="{BB962C8B-B14F-4D97-AF65-F5344CB8AC3E}">
        <p14:creationId xmlns:p14="http://schemas.microsoft.com/office/powerpoint/2010/main" val="679697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9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23" name="Picture 11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13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E8F848-27D2-0B44-98FC-A7768D8D1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t-BR" sz="2400">
                <a:solidFill>
                  <a:srgbClr val="FFFFFF"/>
                </a:solidFill>
              </a:rPr>
              <a:t>Utilização do Complemento de 1</a:t>
            </a:r>
          </a:p>
        </p:txBody>
      </p:sp>
      <p:pic>
        <p:nvPicPr>
          <p:cNvPr id="26" name="Picture 17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3262CD-4357-0C4A-9AF7-705BEFF52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pt-BR" sz="3200" dirty="0">
                <a:solidFill>
                  <a:srgbClr val="FFFFFF"/>
                </a:solidFill>
              </a:rPr>
              <a:t>Os números em complemento de 1 podem ser utilizados na computação para representar números negativos. Sendo os números comuns positivos e seus complementos negativos.</a:t>
            </a:r>
          </a:p>
        </p:txBody>
      </p:sp>
      <p:sp useBgFill="1">
        <p:nvSpPr>
          <p:cNvPr id="27" name="Rectangle 19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DF169D-3A03-494D-9F19-4BC3E76A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27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95512EA5-2D77-CC47-B6F6-E111D7536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319422"/>
              </p:ext>
            </p:extLst>
          </p:nvPr>
        </p:nvGraphicFramePr>
        <p:xfrm>
          <a:off x="5593085" y="1226803"/>
          <a:ext cx="5629270" cy="4397602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1364042">
                  <a:extLst>
                    <a:ext uri="{9D8B030D-6E8A-4147-A177-3AD203B41FA5}">
                      <a16:colId xmlns:a16="http://schemas.microsoft.com/office/drawing/2014/main" val="863613684"/>
                    </a:ext>
                  </a:extLst>
                </a:gridCol>
                <a:gridCol w="1974894">
                  <a:extLst>
                    <a:ext uri="{9D8B030D-6E8A-4147-A177-3AD203B41FA5}">
                      <a16:colId xmlns:a16="http://schemas.microsoft.com/office/drawing/2014/main" val="3895415001"/>
                    </a:ext>
                  </a:extLst>
                </a:gridCol>
                <a:gridCol w="2290334">
                  <a:extLst>
                    <a:ext uri="{9D8B030D-6E8A-4147-A177-3AD203B41FA5}">
                      <a16:colId xmlns:a16="http://schemas.microsoft.com/office/drawing/2014/main" val="961339378"/>
                    </a:ext>
                  </a:extLst>
                </a:gridCol>
              </a:tblGrid>
              <a:tr h="399782">
                <a:tc>
                  <a:txBody>
                    <a:bodyPr/>
                    <a:lstStyle/>
                    <a:p>
                      <a:pPr algn="ctr"/>
                      <a:r>
                        <a:rPr lang="pt-BR" sz="1700" dirty="0">
                          <a:effectLst/>
                        </a:rPr>
                        <a:t>Bits</a:t>
                      </a:r>
                    </a:p>
                  </a:txBody>
                  <a:tcPr marL="89388" marR="195536" marT="44694" marB="446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>
                          <a:effectLst/>
                        </a:rPr>
                        <a:t>Valor sem Sinal</a:t>
                      </a:r>
                    </a:p>
                  </a:txBody>
                  <a:tcPr marL="89388" marR="195536" marT="44694" marB="4469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700">
                          <a:effectLst/>
                        </a:rPr>
                        <a:t>Complemento de 1</a:t>
                      </a:r>
                    </a:p>
                  </a:txBody>
                  <a:tcPr marL="89388" marR="195536" marT="44694" marB="44694"/>
                </a:tc>
                <a:extLst>
                  <a:ext uri="{0D108BD9-81ED-4DB2-BD59-A6C34878D82A}">
                    <a16:rowId xmlns:a16="http://schemas.microsoft.com/office/drawing/2014/main" val="4195392954"/>
                  </a:ext>
                </a:extLst>
              </a:tr>
              <a:tr h="399782">
                <a:tc>
                  <a:txBody>
                    <a:bodyPr/>
                    <a:lstStyle/>
                    <a:p>
                      <a:r>
                        <a:rPr lang="pt-BR" sz="1700">
                          <a:effectLst/>
                        </a:rPr>
                        <a:t>0111 1111</a:t>
                      </a:r>
                    </a:p>
                  </a:txBody>
                  <a:tcPr marL="89388" marR="89388" marT="44694" marB="446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700">
                          <a:effectLst/>
                        </a:rPr>
                        <a:t>127 </a:t>
                      </a:r>
                    </a:p>
                  </a:txBody>
                  <a:tcPr marL="89388" marR="89388" marT="44694" marB="446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700">
                          <a:effectLst/>
                        </a:rPr>
                        <a:t>127 </a:t>
                      </a:r>
                    </a:p>
                  </a:txBody>
                  <a:tcPr marL="89388" marR="89388" marT="44694" marB="44694" anchor="ctr"/>
                </a:tc>
                <a:extLst>
                  <a:ext uri="{0D108BD9-81ED-4DB2-BD59-A6C34878D82A}">
                    <a16:rowId xmlns:a16="http://schemas.microsoft.com/office/drawing/2014/main" val="3052096068"/>
                  </a:ext>
                </a:extLst>
              </a:tr>
              <a:tr h="399782">
                <a:tc>
                  <a:txBody>
                    <a:bodyPr/>
                    <a:lstStyle/>
                    <a:p>
                      <a:r>
                        <a:rPr lang="pt-BR" sz="1700">
                          <a:effectLst/>
                        </a:rPr>
                        <a:t>0111 1110</a:t>
                      </a:r>
                    </a:p>
                  </a:txBody>
                  <a:tcPr marL="89388" marR="89388" marT="44694" marB="446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700">
                          <a:effectLst/>
                        </a:rPr>
                        <a:t>126 </a:t>
                      </a:r>
                    </a:p>
                  </a:txBody>
                  <a:tcPr marL="89388" marR="89388" marT="44694" marB="446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700">
                          <a:effectLst/>
                        </a:rPr>
                        <a:t>126 </a:t>
                      </a:r>
                    </a:p>
                  </a:txBody>
                  <a:tcPr marL="89388" marR="89388" marT="44694" marB="44694" anchor="ctr"/>
                </a:tc>
                <a:extLst>
                  <a:ext uri="{0D108BD9-81ED-4DB2-BD59-A6C34878D82A}">
                    <a16:rowId xmlns:a16="http://schemas.microsoft.com/office/drawing/2014/main" val="2962362616"/>
                  </a:ext>
                </a:extLst>
              </a:tr>
              <a:tr h="399782">
                <a:tc>
                  <a:txBody>
                    <a:bodyPr/>
                    <a:lstStyle/>
                    <a:p>
                      <a:r>
                        <a:rPr lang="pt-BR" sz="1700">
                          <a:effectLst/>
                        </a:rPr>
                        <a:t>0000 0010</a:t>
                      </a:r>
                    </a:p>
                  </a:txBody>
                  <a:tcPr marL="89388" marR="89388" marT="44694" marB="446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700">
                          <a:effectLst/>
                        </a:rPr>
                        <a:t>2 </a:t>
                      </a:r>
                    </a:p>
                  </a:txBody>
                  <a:tcPr marL="89388" marR="89388" marT="44694" marB="446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700">
                          <a:effectLst/>
                        </a:rPr>
                        <a:t>2 </a:t>
                      </a:r>
                    </a:p>
                  </a:txBody>
                  <a:tcPr marL="89388" marR="89388" marT="44694" marB="44694" anchor="ctr"/>
                </a:tc>
                <a:extLst>
                  <a:ext uri="{0D108BD9-81ED-4DB2-BD59-A6C34878D82A}">
                    <a16:rowId xmlns:a16="http://schemas.microsoft.com/office/drawing/2014/main" val="908336687"/>
                  </a:ext>
                </a:extLst>
              </a:tr>
              <a:tr h="399782">
                <a:tc>
                  <a:txBody>
                    <a:bodyPr/>
                    <a:lstStyle/>
                    <a:p>
                      <a:r>
                        <a:rPr lang="pt-BR" sz="1700">
                          <a:effectLst/>
                        </a:rPr>
                        <a:t>0000 0001</a:t>
                      </a:r>
                    </a:p>
                  </a:txBody>
                  <a:tcPr marL="89388" marR="89388" marT="44694" marB="446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700">
                          <a:effectLst/>
                        </a:rPr>
                        <a:t>1 </a:t>
                      </a:r>
                    </a:p>
                  </a:txBody>
                  <a:tcPr marL="89388" marR="89388" marT="44694" marB="446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700">
                          <a:effectLst/>
                        </a:rPr>
                        <a:t>1 </a:t>
                      </a:r>
                    </a:p>
                  </a:txBody>
                  <a:tcPr marL="89388" marR="89388" marT="44694" marB="44694" anchor="ctr"/>
                </a:tc>
                <a:extLst>
                  <a:ext uri="{0D108BD9-81ED-4DB2-BD59-A6C34878D82A}">
                    <a16:rowId xmlns:a16="http://schemas.microsoft.com/office/drawing/2014/main" val="3490402327"/>
                  </a:ext>
                </a:extLst>
              </a:tr>
              <a:tr h="399782">
                <a:tc>
                  <a:txBody>
                    <a:bodyPr/>
                    <a:lstStyle/>
                    <a:p>
                      <a:r>
                        <a:rPr lang="pt-BR" sz="1700">
                          <a:effectLst/>
                        </a:rPr>
                        <a:t>0000 0000</a:t>
                      </a:r>
                    </a:p>
                  </a:txBody>
                  <a:tcPr marL="89388" marR="89388" marT="44694" marB="446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700">
                          <a:effectLst/>
                        </a:rPr>
                        <a:t>0 </a:t>
                      </a:r>
                    </a:p>
                  </a:txBody>
                  <a:tcPr marL="89388" marR="89388" marT="44694" marB="446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700">
                          <a:effectLst/>
                        </a:rPr>
                        <a:t>0 </a:t>
                      </a:r>
                    </a:p>
                  </a:txBody>
                  <a:tcPr marL="89388" marR="89388" marT="44694" marB="44694" anchor="ctr"/>
                </a:tc>
                <a:extLst>
                  <a:ext uri="{0D108BD9-81ED-4DB2-BD59-A6C34878D82A}">
                    <a16:rowId xmlns:a16="http://schemas.microsoft.com/office/drawing/2014/main" val="1095681417"/>
                  </a:ext>
                </a:extLst>
              </a:tr>
              <a:tr h="399782">
                <a:tc>
                  <a:txBody>
                    <a:bodyPr/>
                    <a:lstStyle/>
                    <a:p>
                      <a:r>
                        <a:rPr lang="pt-BR" sz="1700">
                          <a:effectLst/>
                        </a:rPr>
                        <a:t>1111 1111</a:t>
                      </a:r>
                    </a:p>
                  </a:txBody>
                  <a:tcPr marL="89388" marR="89388" marT="44694" marB="446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700">
                          <a:effectLst/>
                        </a:rPr>
                        <a:t>255 </a:t>
                      </a:r>
                    </a:p>
                  </a:txBody>
                  <a:tcPr marL="89388" marR="89388" marT="44694" marB="446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700">
                          <a:effectLst/>
                        </a:rPr>
                        <a:t>−0 </a:t>
                      </a:r>
                    </a:p>
                  </a:txBody>
                  <a:tcPr marL="89388" marR="89388" marT="44694" marB="44694" anchor="ctr"/>
                </a:tc>
                <a:extLst>
                  <a:ext uri="{0D108BD9-81ED-4DB2-BD59-A6C34878D82A}">
                    <a16:rowId xmlns:a16="http://schemas.microsoft.com/office/drawing/2014/main" val="3414732495"/>
                  </a:ext>
                </a:extLst>
              </a:tr>
              <a:tr h="399782">
                <a:tc>
                  <a:txBody>
                    <a:bodyPr/>
                    <a:lstStyle/>
                    <a:p>
                      <a:r>
                        <a:rPr lang="pt-BR" sz="1700">
                          <a:effectLst/>
                        </a:rPr>
                        <a:t>1111 1110</a:t>
                      </a:r>
                    </a:p>
                  </a:txBody>
                  <a:tcPr marL="89388" marR="89388" marT="44694" marB="446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700">
                          <a:effectLst/>
                        </a:rPr>
                        <a:t>254 </a:t>
                      </a:r>
                    </a:p>
                  </a:txBody>
                  <a:tcPr marL="89388" marR="89388" marT="44694" marB="446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700">
                          <a:effectLst/>
                        </a:rPr>
                        <a:t>−1 </a:t>
                      </a:r>
                    </a:p>
                  </a:txBody>
                  <a:tcPr marL="89388" marR="89388" marT="44694" marB="44694" anchor="ctr"/>
                </a:tc>
                <a:extLst>
                  <a:ext uri="{0D108BD9-81ED-4DB2-BD59-A6C34878D82A}">
                    <a16:rowId xmlns:a16="http://schemas.microsoft.com/office/drawing/2014/main" val="150780295"/>
                  </a:ext>
                </a:extLst>
              </a:tr>
              <a:tr h="399782">
                <a:tc>
                  <a:txBody>
                    <a:bodyPr/>
                    <a:lstStyle/>
                    <a:p>
                      <a:r>
                        <a:rPr lang="pt-BR" sz="1700">
                          <a:effectLst/>
                        </a:rPr>
                        <a:t>1111 1101</a:t>
                      </a:r>
                    </a:p>
                  </a:txBody>
                  <a:tcPr marL="89388" marR="89388" marT="44694" marB="446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700">
                          <a:effectLst/>
                        </a:rPr>
                        <a:t>253 </a:t>
                      </a:r>
                    </a:p>
                  </a:txBody>
                  <a:tcPr marL="89388" marR="89388" marT="44694" marB="446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700">
                          <a:effectLst/>
                        </a:rPr>
                        <a:t>−2 </a:t>
                      </a:r>
                    </a:p>
                  </a:txBody>
                  <a:tcPr marL="89388" marR="89388" marT="44694" marB="44694" anchor="ctr"/>
                </a:tc>
                <a:extLst>
                  <a:ext uri="{0D108BD9-81ED-4DB2-BD59-A6C34878D82A}">
                    <a16:rowId xmlns:a16="http://schemas.microsoft.com/office/drawing/2014/main" val="3217563116"/>
                  </a:ext>
                </a:extLst>
              </a:tr>
              <a:tr h="399782">
                <a:tc>
                  <a:txBody>
                    <a:bodyPr/>
                    <a:lstStyle/>
                    <a:p>
                      <a:r>
                        <a:rPr lang="pt-BR" sz="1700" dirty="0">
                          <a:effectLst/>
                        </a:rPr>
                        <a:t>1000 0001</a:t>
                      </a:r>
                    </a:p>
                  </a:txBody>
                  <a:tcPr marL="89388" marR="89388" marT="44694" marB="446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700">
                          <a:effectLst/>
                        </a:rPr>
                        <a:t>129 </a:t>
                      </a:r>
                    </a:p>
                  </a:txBody>
                  <a:tcPr marL="89388" marR="89388" marT="44694" marB="446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700">
                          <a:effectLst/>
                        </a:rPr>
                        <a:t>−126 </a:t>
                      </a:r>
                    </a:p>
                  </a:txBody>
                  <a:tcPr marL="89388" marR="89388" marT="44694" marB="44694" anchor="ctr"/>
                </a:tc>
                <a:extLst>
                  <a:ext uri="{0D108BD9-81ED-4DB2-BD59-A6C34878D82A}">
                    <a16:rowId xmlns:a16="http://schemas.microsoft.com/office/drawing/2014/main" val="429457263"/>
                  </a:ext>
                </a:extLst>
              </a:tr>
              <a:tr h="399782">
                <a:tc>
                  <a:txBody>
                    <a:bodyPr/>
                    <a:lstStyle/>
                    <a:p>
                      <a:r>
                        <a:rPr lang="pt-BR" sz="1700">
                          <a:effectLst/>
                        </a:rPr>
                        <a:t>1000 0000</a:t>
                      </a:r>
                    </a:p>
                  </a:txBody>
                  <a:tcPr marL="89388" marR="89388" marT="44694" marB="446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700">
                          <a:effectLst/>
                        </a:rPr>
                        <a:t>128 </a:t>
                      </a:r>
                    </a:p>
                  </a:txBody>
                  <a:tcPr marL="89388" marR="89388" marT="44694" marB="44694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pt-BR" sz="1700" dirty="0">
                          <a:effectLst/>
                        </a:rPr>
                        <a:t>−127 </a:t>
                      </a:r>
                    </a:p>
                  </a:txBody>
                  <a:tcPr marL="89388" marR="89388" marT="44694" marB="44694" anchor="ctr"/>
                </a:tc>
                <a:extLst>
                  <a:ext uri="{0D108BD9-81ED-4DB2-BD59-A6C34878D82A}">
                    <a16:rowId xmlns:a16="http://schemas.microsoft.com/office/drawing/2014/main" val="2075769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729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9FAC4E-9EF9-A74F-A734-CD8D56952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sobre o Sinal-Magnitude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82CDEE-3C1D-574F-833E-FD98DCA2F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Elimina o bit de sinal.</a:t>
            </a:r>
          </a:p>
          <a:p>
            <a:r>
              <a:rPr lang="pt-BR" dirty="0"/>
              <a:t>Operações de Subtração podem ser feitas a partir de adições, simplificando o circuito.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D12368-2871-9848-A3AD-FD5355E9D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025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9A49A-F6B1-F54F-ADFF-F3F369F56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0ACAAA-F66F-8F4F-8A00-8C7C84EC7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uso do complemento de um não elimina o problema dos dois zeros.</a:t>
            </a:r>
          </a:p>
          <a:p>
            <a:r>
              <a:rPr lang="pt-BR" dirty="0"/>
              <a:t>Você precisa adicionar, e depois adicionar o 1 que sobrou (</a:t>
            </a:r>
            <a:r>
              <a:rPr lang="pt-BR" dirty="0" err="1"/>
              <a:t>carry</a:t>
            </a:r>
            <a:r>
              <a:rPr lang="pt-BR" dirty="0"/>
              <a:t>) ao resultado, o que gera mais uma operação de soma.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45A500-50DF-2446-8D39-0E03FA2C2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351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81D6D9-C0C4-CF45-9F12-B8270674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PARTE 1 - Sistemas de Numeração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D53618A-FE3D-944C-8803-81FD29369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324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0E05B9C-57F3-5C42-A96A-31A0044C5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FFFFFF"/>
                </a:solidFill>
              </a:rPr>
              <a:t>Complemento de 2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530FA0F-93A9-4898-8779-C89E8394B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pt-BR" sz="3200">
                <a:solidFill>
                  <a:srgbClr val="FFFFFF"/>
                </a:solidFill>
              </a:rPr>
              <a:t>O complemento de 2 de um número é o seu complemento de 1 adicionado 1, ignorando 1 o vai 1 caso ocorra no bit mais significativo.</a:t>
            </a:r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7DDBEB-D35E-8B4F-B436-8A9F84ECC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D22F896-40B5-4ADD-8801-0D06FADFA095}" type="slidenum">
              <a:rPr lang="en-US" sz="1050" smtClean="0">
                <a:solidFill>
                  <a:prstClr val="white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30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  <p:graphicFrame>
        <p:nvGraphicFramePr>
          <p:cNvPr id="8" name="Espaço Reservado para Conteúdo 4">
            <a:extLst>
              <a:ext uri="{FF2B5EF4-FFF2-40B4-BE49-F238E27FC236}">
                <a16:creationId xmlns:a16="http://schemas.microsoft.com/office/drawing/2014/main" id="{99583780-6D04-8F4F-A8CF-B776145BEF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2129103"/>
              </p:ext>
            </p:extLst>
          </p:nvPr>
        </p:nvGraphicFramePr>
        <p:xfrm>
          <a:off x="5636369" y="955591"/>
          <a:ext cx="5519311" cy="4940026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1730223">
                  <a:extLst>
                    <a:ext uri="{9D8B030D-6E8A-4147-A177-3AD203B41FA5}">
                      <a16:colId xmlns:a16="http://schemas.microsoft.com/office/drawing/2014/main" val="2759802262"/>
                    </a:ext>
                  </a:extLst>
                </a:gridCol>
                <a:gridCol w="3789088">
                  <a:extLst>
                    <a:ext uri="{9D8B030D-6E8A-4147-A177-3AD203B41FA5}">
                      <a16:colId xmlns:a16="http://schemas.microsoft.com/office/drawing/2014/main" val="2733332951"/>
                    </a:ext>
                  </a:extLst>
                </a:gridCol>
              </a:tblGrid>
              <a:tr h="959166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effectLst/>
                        </a:rPr>
                        <a:t>Número Decimal</a:t>
                      </a:r>
                    </a:p>
                  </a:txBody>
                  <a:tcPr marL="77939" marR="170492" marT="38970" marB="3897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kern="1200" dirty="0">
                          <a:effectLst/>
                        </a:rPr>
                        <a:t>Representação </a:t>
                      </a:r>
                      <a:br>
                        <a:rPr lang="pt-BR" sz="1800" kern="1200" dirty="0">
                          <a:effectLst/>
                        </a:rPr>
                      </a:br>
                      <a:r>
                        <a:rPr lang="pt-BR" sz="1800" kern="1200" dirty="0">
                          <a:effectLst/>
                        </a:rPr>
                        <a:t>em complemento de 2</a:t>
                      </a:r>
                      <a:endParaRPr lang="pt-BR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939" marR="170492" marT="38970" marB="38970" anchor="ctr"/>
                </a:tc>
                <a:extLst>
                  <a:ext uri="{0D108BD9-81ED-4DB2-BD59-A6C34878D82A}">
                    <a16:rowId xmlns:a16="http://schemas.microsoft.com/office/drawing/2014/main" val="1295699063"/>
                  </a:ext>
                </a:extLst>
              </a:tr>
              <a:tr h="398086">
                <a:tc>
                  <a:txBody>
                    <a:bodyPr/>
                    <a:lstStyle/>
                    <a:p>
                      <a:r>
                        <a:rPr lang="pt-BR" sz="1500">
                          <a:effectLst/>
                        </a:rPr>
                        <a:t>0</a:t>
                      </a:r>
                    </a:p>
                  </a:txBody>
                  <a:tcPr marL="77939" marR="77939" marT="38970" marB="3897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kern="1200">
                          <a:effectLst/>
                        </a:rPr>
                        <a:t>0000 0000</a:t>
                      </a:r>
                      <a:endParaRPr lang="pt-BR" sz="18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939" marR="77939" marT="38970" marB="38970" anchor="ctr"/>
                </a:tc>
                <a:extLst>
                  <a:ext uri="{0D108BD9-81ED-4DB2-BD59-A6C34878D82A}">
                    <a16:rowId xmlns:a16="http://schemas.microsoft.com/office/drawing/2014/main" val="855808952"/>
                  </a:ext>
                </a:extLst>
              </a:tr>
              <a:tr h="398086">
                <a:tc>
                  <a:txBody>
                    <a:bodyPr/>
                    <a:lstStyle/>
                    <a:p>
                      <a:r>
                        <a:rPr lang="pt-BR" sz="1500">
                          <a:effectLst/>
                        </a:rPr>
                        <a:t>1</a:t>
                      </a:r>
                    </a:p>
                  </a:txBody>
                  <a:tcPr marL="77939" marR="77939" marT="38970" marB="3897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kern="1200">
                          <a:effectLst/>
                        </a:rPr>
                        <a:t>0000 0001</a:t>
                      </a:r>
                      <a:endParaRPr lang="pt-BR" sz="18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939" marR="77939" marT="38970" marB="38970" anchor="ctr"/>
                </a:tc>
                <a:extLst>
                  <a:ext uri="{0D108BD9-81ED-4DB2-BD59-A6C34878D82A}">
                    <a16:rowId xmlns:a16="http://schemas.microsoft.com/office/drawing/2014/main" val="624352485"/>
                  </a:ext>
                </a:extLst>
              </a:tr>
              <a:tr h="398086">
                <a:tc>
                  <a:txBody>
                    <a:bodyPr/>
                    <a:lstStyle/>
                    <a:p>
                      <a:r>
                        <a:rPr lang="pt-BR" sz="1500">
                          <a:effectLst/>
                        </a:rPr>
                        <a:t>2</a:t>
                      </a:r>
                    </a:p>
                  </a:txBody>
                  <a:tcPr marL="77939" marR="77939" marT="38970" marB="3897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kern="1200">
                          <a:effectLst/>
                        </a:rPr>
                        <a:t>0000 0010</a:t>
                      </a:r>
                      <a:endParaRPr lang="pt-BR" sz="18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939" marR="77939" marT="38970" marB="38970" anchor="ctr"/>
                </a:tc>
                <a:extLst>
                  <a:ext uri="{0D108BD9-81ED-4DB2-BD59-A6C34878D82A}">
                    <a16:rowId xmlns:a16="http://schemas.microsoft.com/office/drawing/2014/main" val="340483723"/>
                  </a:ext>
                </a:extLst>
              </a:tr>
              <a:tr h="398086">
                <a:tc>
                  <a:txBody>
                    <a:bodyPr/>
                    <a:lstStyle/>
                    <a:p>
                      <a:r>
                        <a:rPr lang="pt-BR" sz="1500">
                          <a:effectLst/>
                        </a:rPr>
                        <a:t>126</a:t>
                      </a:r>
                    </a:p>
                  </a:txBody>
                  <a:tcPr marL="77939" marR="77939" marT="38970" marB="3897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kern="1200">
                          <a:effectLst/>
                        </a:rPr>
                        <a:t>0111 1110</a:t>
                      </a:r>
                      <a:endParaRPr lang="pt-BR" sz="18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939" marR="77939" marT="38970" marB="38970" anchor="ctr"/>
                </a:tc>
                <a:extLst>
                  <a:ext uri="{0D108BD9-81ED-4DB2-BD59-A6C34878D82A}">
                    <a16:rowId xmlns:a16="http://schemas.microsoft.com/office/drawing/2014/main" val="602576146"/>
                  </a:ext>
                </a:extLst>
              </a:tr>
              <a:tr h="398086">
                <a:tc>
                  <a:txBody>
                    <a:bodyPr/>
                    <a:lstStyle/>
                    <a:p>
                      <a:r>
                        <a:rPr lang="pt-BR" sz="1500">
                          <a:effectLst/>
                        </a:rPr>
                        <a:t>127</a:t>
                      </a:r>
                    </a:p>
                  </a:txBody>
                  <a:tcPr marL="77939" marR="77939" marT="38970" marB="3897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kern="1200">
                          <a:effectLst/>
                        </a:rPr>
                        <a:t>0111 1111</a:t>
                      </a:r>
                      <a:endParaRPr lang="pt-BR" sz="18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939" marR="77939" marT="38970" marB="38970" anchor="ctr"/>
                </a:tc>
                <a:extLst>
                  <a:ext uri="{0D108BD9-81ED-4DB2-BD59-A6C34878D82A}">
                    <a16:rowId xmlns:a16="http://schemas.microsoft.com/office/drawing/2014/main" val="1262015508"/>
                  </a:ext>
                </a:extLst>
              </a:tr>
              <a:tr h="398086">
                <a:tc>
                  <a:txBody>
                    <a:bodyPr/>
                    <a:lstStyle/>
                    <a:p>
                      <a:r>
                        <a:rPr lang="pt-BR" sz="1500">
                          <a:effectLst/>
                        </a:rPr>
                        <a:t>−128</a:t>
                      </a:r>
                    </a:p>
                  </a:txBody>
                  <a:tcPr marL="77939" marR="77939" marT="38970" marB="3897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kern="1200">
                          <a:effectLst/>
                        </a:rPr>
                        <a:t>1000 0000</a:t>
                      </a:r>
                      <a:endParaRPr lang="pt-BR" sz="18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939" marR="77939" marT="38970" marB="38970" anchor="ctr"/>
                </a:tc>
                <a:extLst>
                  <a:ext uri="{0D108BD9-81ED-4DB2-BD59-A6C34878D82A}">
                    <a16:rowId xmlns:a16="http://schemas.microsoft.com/office/drawing/2014/main" val="1831956004"/>
                  </a:ext>
                </a:extLst>
              </a:tr>
              <a:tr h="398086">
                <a:tc>
                  <a:txBody>
                    <a:bodyPr/>
                    <a:lstStyle/>
                    <a:p>
                      <a:r>
                        <a:rPr lang="pt-BR" sz="1500">
                          <a:effectLst/>
                        </a:rPr>
                        <a:t>−127</a:t>
                      </a:r>
                    </a:p>
                  </a:txBody>
                  <a:tcPr marL="77939" marR="77939" marT="38970" marB="3897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kern="1200">
                          <a:effectLst/>
                        </a:rPr>
                        <a:t>1000 0001</a:t>
                      </a:r>
                      <a:endParaRPr lang="pt-BR" sz="18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939" marR="77939" marT="38970" marB="38970" anchor="ctr"/>
                </a:tc>
                <a:extLst>
                  <a:ext uri="{0D108BD9-81ED-4DB2-BD59-A6C34878D82A}">
                    <a16:rowId xmlns:a16="http://schemas.microsoft.com/office/drawing/2014/main" val="167204868"/>
                  </a:ext>
                </a:extLst>
              </a:tr>
              <a:tr h="398086">
                <a:tc>
                  <a:txBody>
                    <a:bodyPr/>
                    <a:lstStyle/>
                    <a:p>
                      <a:r>
                        <a:rPr lang="pt-BR" sz="1500">
                          <a:effectLst/>
                        </a:rPr>
                        <a:t>−126</a:t>
                      </a:r>
                    </a:p>
                  </a:txBody>
                  <a:tcPr marL="77939" marR="77939" marT="38970" marB="3897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kern="1200">
                          <a:effectLst/>
                        </a:rPr>
                        <a:t>1000 0010</a:t>
                      </a:r>
                      <a:endParaRPr lang="pt-BR" sz="18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939" marR="77939" marT="38970" marB="38970" anchor="ctr"/>
                </a:tc>
                <a:extLst>
                  <a:ext uri="{0D108BD9-81ED-4DB2-BD59-A6C34878D82A}">
                    <a16:rowId xmlns:a16="http://schemas.microsoft.com/office/drawing/2014/main" val="2466826268"/>
                  </a:ext>
                </a:extLst>
              </a:tr>
              <a:tr h="398086">
                <a:tc>
                  <a:txBody>
                    <a:bodyPr/>
                    <a:lstStyle/>
                    <a:p>
                      <a:r>
                        <a:rPr lang="pt-BR" sz="1500">
                          <a:effectLst/>
                        </a:rPr>
                        <a:t>−2</a:t>
                      </a:r>
                    </a:p>
                  </a:txBody>
                  <a:tcPr marL="77939" marR="77939" marT="38970" marB="3897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kern="1200">
                          <a:effectLst/>
                        </a:rPr>
                        <a:t>1111 1110</a:t>
                      </a:r>
                      <a:endParaRPr lang="pt-BR" sz="1800" b="1" kern="120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939" marR="77939" marT="38970" marB="38970" anchor="ctr"/>
                </a:tc>
                <a:extLst>
                  <a:ext uri="{0D108BD9-81ED-4DB2-BD59-A6C34878D82A}">
                    <a16:rowId xmlns:a16="http://schemas.microsoft.com/office/drawing/2014/main" val="3317107302"/>
                  </a:ext>
                </a:extLst>
              </a:tr>
              <a:tr h="398086">
                <a:tc>
                  <a:txBody>
                    <a:bodyPr/>
                    <a:lstStyle/>
                    <a:p>
                      <a:r>
                        <a:rPr lang="pt-BR" sz="1500">
                          <a:effectLst/>
                        </a:rPr>
                        <a:t>−1</a:t>
                      </a:r>
                    </a:p>
                  </a:txBody>
                  <a:tcPr marL="77939" marR="77939" marT="38970" marB="3897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pt-BR" sz="1800" kern="1200" dirty="0">
                          <a:effectLst/>
                        </a:rPr>
                        <a:t>1111 1111</a:t>
                      </a:r>
                      <a:endParaRPr lang="pt-BR" sz="18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7939" marR="77939" marT="38970" marB="38970" anchor="ctr"/>
                </a:tc>
                <a:extLst>
                  <a:ext uri="{0D108BD9-81ED-4DB2-BD59-A6C34878D82A}">
                    <a16:rowId xmlns:a16="http://schemas.microsoft.com/office/drawing/2014/main" val="340166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2370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76FFB-5491-4142-9E2A-6343E2C60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Adição em Complemento de 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BC3079-98FE-C04F-BCE6-5B7FC8401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876417" cy="4176469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Adição não requer nenhum processamento especial, mesmo os números tendo sinais diferentes.</a:t>
            </a:r>
          </a:p>
          <a:p>
            <a:r>
              <a:rPr lang="pt-BR" dirty="0"/>
              <a:t>Essas operações devem estar limitadas ao número de bits utilizados para representar o número, caso a soma seja um número maior, temos um estouro e o novo bit é ignorado.</a:t>
            </a:r>
          </a:p>
          <a:p>
            <a:r>
              <a:rPr lang="pt-BR" dirty="0"/>
              <a:t>Os valores dos </a:t>
            </a:r>
            <a:r>
              <a:rPr lang="pt-BR" dirty="0" err="1"/>
              <a:t>Carries</a:t>
            </a:r>
            <a:r>
              <a:rPr lang="pt-BR" dirty="0"/>
              <a:t> (vai um) são utilizados para detectar o estouro. Isso acontece quando os últimos 2 dígitos do </a:t>
            </a:r>
            <a:r>
              <a:rPr lang="pt-BR" dirty="0" err="1"/>
              <a:t>carry</a:t>
            </a:r>
            <a:r>
              <a:rPr lang="pt-BR" dirty="0"/>
              <a:t> tem valores diferentes.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B134877-AEF6-FD44-9193-60D8A92C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7E172C5-6C40-8947-80F6-AE35309CD11E}"/>
                  </a:ext>
                </a:extLst>
              </p:cNvPr>
              <p:cNvSpPr txBox="1"/>
              <p:nvPr/>
            </p:nvSpPr>
            <p:spPr>
              <a:xfrm>
                <a:off x="6060829" y="2829316"/>
                <a:ext cx="3334044" cy="14913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0000 1111</m:t>
                    </m:r>
                  </m:oMath>
                </a14:m>
                <a:r>
                  <a:rPr lang="en-US" sz="3200" b="0" dirty="0"/>
                  <a:t>   ( 15)</a:t>
                </a:r>
                <a:br>
                  <a:rPr lang="en-US" sz="3200" b="0" dirty="0"/>
                </a:b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1111 1011    (−5</m:t>
                    </m:r>
                  </m:oMath>
                </a14:m>
                <a:r>
                  <a:rPr lang="en-US" sz="3200" b="0" dirty="0"/>
                  <a:t>)</a:t>
                </a:r>
                <a:br>
                  <a:rPr lang="en-US" sz="32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0000 1010    ( 10)</m:t>
                          </m:r>
                        </m:e>
                      </m:acc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7E172C5-6C40-8947-80F6-AE35309CD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0829" y="2829316"/>
                <a:ext cx="3334044" cy="1491306"/>
              </a:xfrm>
              <a:prstGeom prst="rect">
                <a:avLst/>
              </a:prstGeom>
              <a:blipFill>
                <a:blip r:embed="rId3"/>
                <a:stretch>
                  <a:fillRect l="-6061" t="-7627" r="-2652" b="-127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A6BC93B-330A-F648-B787-AF366A9FA243}"/>
                  </a:ext>
                </a:extLst>
              </p:cNvPr>
              <p:cNvSpPr txBox="1"/>
              <p:nvPr/>
            </p:nvSpPr>
            <p:spPr>
              <a:xfrm>
                <a:off x="5950632" y="2336873"/>
                <a:ext cx="200054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32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11111 111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𝑐𝑎𝑟𝑟𝑦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A6BC93B-330A-F648-B787-AF366A9FA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0632" y="2336873"/>
                <a:ext cx="2000548" cy="492443"/>
              </a:xfrm>
              <a:prstGeom prst="rect">
                <a:avLst/>
              </a:prstGeom>
              <a:blipFill>
                <a:blip r:embed="rId4"/>
                <a:stretch>
                  <a:fillRect l="-6962" t="-7500" r="-76582" b="-3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0158AA2-9B12-0B40-9CB8-DF2B3BEC9DCE}"/>
                  </a:ext>
                </a:extLst>
              </p:cNvPr>
              <p:cNvSpPr txBox="1"/>
              <p:nvPr/>
            </p:nvSpPr>
            <p:spPr>
              <a:xfrm>
                <a:off x="6028004" y="5134073"/>
                <a:ext cx="3334044" cy="14913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      0111</m:t>
                    </m:r>
                  </m:oMath>
                </a14:m>
                <a:r>
                  <a:rPr lang="en-US" sz="3200" b="0" dirty="0"/>
                  <a:t>   ( 7)</a:t>
                </a:r>
                <a:br>
                  <a:rPr lang="en-US" sz="3200" b="0" dirty="0"/>
                </a:b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     0011    ( 3</m:t>
                    </m:r>
                  </m:oMath>
                </a14:m>
                <a:r>
                  <a:rPr lang="en-US" sz="3200" b="0" dirty="0"/>
                  <a:t>)</a:t>
                </a:r>
                <a:br>
                  <a:rPr lang="en-US" sz="3200" b="0" dirty="0"/>
                </a:br>
                <a:r>
                  <a:rPr lang="en-US" sz="3200" b="0" dirty="0"/>
                  <a:t>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1010    (10)</m:t>
                        </m:r>
                      </m:e>
                    </m:acc>
                  </m:oMath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0158AA2-9B12-0B40-9CB8-DF2B3BEC9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8004" y="5134073"/>
                <a:ext cx="3334044" cy="1491306"/>
              </a:xfrm>
              <a:prstGeom prst="rect">
                <a:avLst/>
              </a:prstGeom>
              <a:blipFill>
                <a:blip r:embed="rId5"/>
                <a:stretch>
                  <a:fillRect l="-6084" t="-7563" b="-117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10A4CE7-4767-0B42-AAB1-1BBC0C48B385}"/>
                  </a:ext>
                </a:extLst>
              </p:cNvPr>
              <p:cNvSpPr txBox="1"/>
              <p:nvPr/>
            </p:nvSpPr>
            <p:spPr>
              <a:xfrm>
                <a:off x="6438311" y="4641630"/>
                <a:ext cx="200054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32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111(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𝑐𝑎𝑟𝑟𝑦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10A4CE7-4767-0B42-AAB1-1BBC0C48B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311" y="4641630"/>
                <a:ext cx="2000548" cy="492443"/>
              </a:xfrm>
              <a:prstGeom prst="rect">
                <a:avLst/>
              </a:prstGeom>
              <a:blipFill>
                <a:blip r:embed="rId6"/>
                <a:stretch>
                  <a:fillRect l="-6962" r="-23418" b="-32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4CE6A51C-2006-5A49-9FBD-548F84C4C53E}"/>
              </a:ext>
            </a:extLst>
          </p:cNvPr>
          <p:cNvSpPr txBox="1"/>
          <p:nvPr/>
        </p:nvSpPr>
        <p:spPr>
          <a:xfrm>
            <a:off x="8871606" y="5023835"/>
            <a:ext cx="2785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Inválido pois  o resultados está </a:t>
            </a:r>
            <a:br>
              <a:rPr lang="pt-BR" dirty="0"/>
            </a:br>
            <a:r>
              <a:rPr lang="pt-BR" dirty="0"/>
              <a:t>fora do intervalo permitido (-8 até 7)</a:t>
            </a:r>
          </a:p>
        </p:txBody>
      </p:sp>
    </p:spTree>
    <p:extLst>
      <p:ext uri="{BB962C8B-B14F-4D97-AF65-F5344CB8AC3E}">
        <p14:creationId xmlns:p14="http://schemas.microsoft.com/office/powerpoint/2010/main" val="1384724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E76FFB-5491-4142-9E2A-6343E2C60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Subtração em Complemento de 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BC3079-98FE-C04F-BCE6-5B7FC8401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522337" cy="4176469"/>
          </a:xfrm>
        </p:spPr>
        <p:txBody>
          <a:bodyPr>
            <a:normAutofit/>
          </a:bodyPr>
          <a:lstStyle/>
          <a:p>
            <a:r>
              <a:rPr lang="pt-BR" dirty="0"/>
              <a:t>A subtração funciona normalmente com complemento de 2. </a:t>
            </a:r>
          </a:p>
          <a:p>
            <a:r>
              <a:rPr lang="pt-BR" dirty="0"/>
              <a:t>Note que subtrair -5 de 15 é realmente adicionar 15 e 5.</a:t>
            </a:r>
          </a:p>
          <a:p>
            <a:r>
              <a:rPr lang="pt-BR" dirty="0"/>
              <a:t>Estouro é detectado da mesma forma que na soma olhando os empréstimos.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B134877-AEF6-FD44-9193-60D8A92C5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7E172C5-6C40-8947-80F6-AE35309CD11E}"/>
                  </a:ext>
                </a:extLst>
              </p:cNvPr>
              <p:cNvSpPr txBox="1"/>
              <p:nvPr/>
            </p:nvSpPr>
            <p:spPr>
              <a:xfrm>
                <a:off x="7459558" y="2933801"/>
                <a:ext cx="3814689" cy="14913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    0000 1111</m:t>
                    </m:r>
                  </m:oMath>
                </a14:m>
                <a:r>
                  <a:rPr lang="en-US" sz="3200" b="0" dirty="0"/>
                  <a:t>   ( 15)</a:t>
                </a:r>
                <a:br>
                  <a:rPr lang="en-US" sz="3200" b="0" dirty="0"/>
                </a:b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−1111  1011    (−5</m:t>
                    </m:r>
                  </m:oMath>
                </a14:m>
                <a:r>
                  <a:rPr lang="en-US" sz="3200" b="0" dirty="0"/>
                  <a:t>)</a:t>
                </a:r>
                <a:br>
                  <a:rPr lang="en-US" sz="32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 0001  0100    ( 20)</m:t>
                          </m:r>
                        </m:e>
                      </m:acc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7E172C5-6C40-8947-80F6-AE35309CD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558" y="2933801"/>
                <a:ext cx="3814689" cy="1491306"/>
              </a:xfrm>
              <a:prstGeom prst="rect">
                <a:avLst/>
              </a:prstGeom>
              <a:blipFill>
                <a:blip r:embed="rId2"/>
                <a:stretch>
                  <a:fillRect l="-4967" t="-7627" r="-331" b="-127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8FFCEF9-BD34-2944-8D2B-CB7241478C29}"/>
                  </a:ext>
                </a:extLst>
              </p:cNvPr>
              <p:cNvSpPr txBox="1"/>
              <p:nvPr/>
            </p:nvSpPr>
            <p:spPr>
              <a:xfrm>
                <a:off x="7459559" y="5001752"/>
                <a:ext cx="3814689" cy="14913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    0000 1111</m:t>
                    </m:r>
                  </m:oMath>
                </a14:m>
                <a:r>
                  <a:rPr lang="en-US" sz="3200" b="0" dirty="0"/>
                  <a:t>   ( 15)</a:t>
                </a:r>
                <a:br>
                  <a:rPr lang="en-US" sz="3200" b="0" dirty="0"/>
                </a:b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  0000 0101    ( 5</m:t>
                    </m:r>
                  </m:oMath>
                </a14:m>
                <a:r>
                  <a:rPr lang="en-US" sz="3200" b="0" dirty="0"/>
                  <a:t> ) </a:t>
                </a:r>
                <a:br>
                  <a:rPr lang="en-US" sz="32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 0001 0100    ( 20)</m:t>
                          </m:r>
                        </m:e>
                      </m:acc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8FFCEF9-BD34-2944-8D2B-CB7241478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559" y="5001752"/>
                <a:ext cx="3814689" cy="1491306"/>
              </a:xfrm>
              <a:prstGeom prst="rect">
                <a:avLst/>
              </a:prstGeom>
              <a:blipFill>
                <a:blip r:embed="rId3"/>
                <a:stretch>
                  <a:fillRect l="-4967" t="-7627" r="-662" b="-127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D663B2C7-D7C5-B94E-A8FD-5ABAB267C76D}"/>
                  </a:ext>
                </a:extLst>
              </p:cNvPr>
              <p:cNvSpPr txBox="1"/>
              <p:nvPr/>
            </p:nvSpPr>
            <p:spPr>
              <a:xfrm>
                <a:off x="7656505" y="2441358"/>
                <a:ext cx="40314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3200" b="0" i="1"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i="0" dirty="0"/>
                  <a:t>11110 000 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emprest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.)</m:t>
                    </m:r>
                  </m:oMath>
                </a14:m>
                <a:endParaRPr lang="pt-BR" i="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D663B2C7-D7C5-B94E-A8FD-5ABAB267C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6505" y="2441358"/>
                <a:ext cx="4031425" cy="492443"/>
              </a:xfrm>
              <a:prstGeom prst="rect">
                <a:avLst/>
              </a:prstGeom>
              <a:blipFill>
                <a:blip r:embed="rId4"/>
                <a:stretch>
                  <a:fillRect l="-5975" t="-25641" r="-1572" b="-487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2243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6C159D-3673-754D-B26D-67E78D085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Subtração em Complemento de 2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338A39A-6AB2-3E48-B598-EDEB570A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CA87BA8-BF76-924B-BD7E-25A1FDEA9745}"/>
                  </a:ext>
                </a:extLst>
              </p:cNvPr>
              <p:cNvSpPr txBox="1"/>
              <p:nvPr/>
            </p:nvSpPr>
            <p:spPr>
              <a:xfrm>
                <a:off x="3745687" y="2955884"/>
                <a:ext cx="3814689" cy="14913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    0000 1111</m:t>
                    </m:r>
                  </m:oMath>
                </a14:m>
                <a:r>
                  <a:rPr lang="en-US" sz="3200" b="0" dirty="0"/>
                  <a:t>      (15)</a:t>
                </a:r>
                <a:br>
                  <a:rPr lang="en-US" sz="3200" b="0" dirty="0"/>
                </a:br>
                <a14:m>
                  <m:oMath xmlns:m="http://schemas.openxmlformats.org/officeDocument/2006/math"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−1111  1011       (35</m:t>
                    </m:r>
                  </m:oMath>
                </a14:m>
                <a:r>
                  <a:rPr lang="en-US" sz="3200" b="0" dirty="0"/>
                  <a:t>)</a:t>
                </a:r>
                <a:br>
                  <a:rPr lang="en-US" sz="32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   0001  0100      ( 20)</m:t>
                          </m:r>
                        </m:e>
                      </m:acc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CA87BA8-BF76-924B-BD7E-25A1FDEA97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687" y="2955884"/>
                <a:ext cx="3814689" cy="1491306"/>
              </a:xfrm>
              <a:prstGeom prst="rect">
                <a:avLst/>
              </a:prstGeom>
              <a:blipFill>
                <a:blip r:embed="rId2"/>
                <a:stretch>
                  <a:fillRect l="-5316" t="-7627" r="-5648" b="-127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83DBE10-A9FF-124F-BDBB-0479A14CB258}"/>
                  </a:ext>
                </a:extLst>
              </p:cNvPr>
              <p:cNvSpPr txBox="1"/>
              <p:nvPr/>
            </p:nvSpPr>
            <p:spPr>
              <a:xfrm>
                <a:off x="3745688" y="5023835"/>
                <a:ext cx="3814689" cy="14913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    0000 1111</m:t>
                    </m:r>
                  </m:oMath>
                </a14:m>
                <a:r>
                  <a:rPr lang="en-US" sz="3200" b="0" dirty="0"/>
                  <a:t>   ( 15)</a:t>
                </a:r>
                <a:br>
                  <a:rPr lang="en-US" sz="3200" b="0" dirty="0"/>
                </a:b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  0001 1101    ( 35</m:t>
                    </m:r>
                  </m:oMath>
                </a14:m>
                <a:r>
                  <a:rPr lang="en-US" sz="3200" b="0" dirty="0"/>
                  <a:t> ) </a:t>
                </a:r>
                <a:br>
                  <a:rPr lang="en-US" sz="3200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     0001 1100    ( −20)</m:t>
                          </m:r>
                        </m:e>
                      </m:acc>
                    </m:oMath>
                  </m:oMathPara>
                </a14:m>
                <a:endParaRPr lang="en-US" sz="3200" b="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83DBE10-A9FF-124F-BDBB-0479A14CB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688" y="5023835"/>
                <a:ext cx="3814689" cy="1491306"/>
              </a:xfrm>
              <a:prstGeom prst="rect">
                <a:avLst/>
              </a:prstGeom>
              <a:blipFill>
                <a:blip r:embed="rId3"/>
                <a:stretch>
                  <a:fillRect l="-5316" t="-9402" r="-6645" b="-1282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2C24278-F6F3-344C-B041-5C743C84F52B}"/>
                  </a:ext>
                </a:extLst>
              </p:cNvPr>
              <p:cNvSpPr txBox="1"/>
              <p:nvPr/>
            </p:nvSpPr>
            <p:spPr>
              <a:xfrm>
                <a:off x="3942634" y="2463441"/>
                <a:ext cx="403142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>
                  <a:defRPr sz="3200" b="0" i="1">
                    <a:latin typeface="Cambria Math" panose="02040503050406030204" pitchFamily="18" charset="0"/>
                  </a:defRPr>
                </a:lvl1pPr>
              </a:lstStyle>
              <a:p>
                <a:r>
                  <a:rPr lang="en-US" i="0" dirty="0"/>
                  <a:t>11110 000 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emprest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.)</m:t>
                    </m:r>
                  </m:oMath>
                </a14:m>
                <a:endParaRPr lang="pt-BR" i="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2C24278-F6F3-344C-B041-5C743C84F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634" y="2463441"/>
                <a:ext cx="4031425" cy="492443"/>
              </a:xfrm>
              <a:prstGeom prst="rect">
                <a:avLst/>
              </a:prstGeom>
              <a:blipFill>
                <a:blip r:embed="rId4"/>
                <a:stretch>
                  <a:fillRect l="-5643" t="-22500" r="-1567" b="-47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476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C72259-BB6C-184A-8637-A422DB6A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Complemento de 2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0F85A8-9D7E-AB47-B321-DF4D80076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complemento de 2 codifica um números com sinal em uma representação binária.</a:t>
            </a:r>
          </a:p>
          <a:p>
            <a:r>
              <a:rPr lang="pt-BR" dirty="0"/>
              <a:t>Os números positivos são representados pela sua forma binária comum, sendo o bit mais significante 0.</a:t>
            </a:r>
          </a:p>
          <a:p>
            <a:r>
              <a:rPr lang="pt-BR" dirty="0"/>
              <a:t>Tomando 8 bits, podemos representar apenas números positivos até o limite de 127. Porque?</a:t>
            </a:r>
          </a:p>
          <a:p>
            <a:r>
              <a:rPr lang="pt-BR" dirty="0"/>
              <a:t>Os outros 127, com o bit mais significativo 1, são números negativos e são representados pelo complemento de 2 do seu par positivo.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32F1F7-358B-2C42-96A8-63E3F39C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093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2C31A-4E49-0B43-AA36-5F5DB41CE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sobre os demais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B9AC5C-B550-A04A-9A69-A3B76E332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Elimina a representação dupla do 0</a:t>
            </a:r>
          </a:p>
          <a:p>
            <a:r>
              <a:rPr lang="pt-BR" dirty="0"/>
              <a:t>Não precisa se preocupar com o </a:t>
            </a:r>
            <a:r>
              <a:rPr lang="pt-BR" dirty="0" err="1"/>
              <a:t>carry</a:t>
            </a:r>
            <a:r>
              <a:rPr lang="pt-BR" dirty="0"/>
              <a:t> do bit mais significativo (vai um), ou seja após a operação o resultado não precisa ser modificado.</a:t>
            </a:r>
          </a:p>
          <a:p>
            <a:r>
              <a:rPr lang="pt-BR" dirty="0"/>
              <a:t>Consegue representar um número a mais, veja tabela abaixo para um sistema de 1 byte.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16082B-DADA-5842-9638-4E61F200C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ABFE6F8F-A8FE-4443-8880-A28CF06ED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298413"/>
              </p:ext>
            </p:extLst>
          </p:nvPr>
        </p:nvGraphicFramePr>
        <p:xfrm>
          <a:off x="1652173" y="4992252"/>
          <a:ext cx="812799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99151846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728229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43193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Notation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051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Complemento de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-127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+127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76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Complemento de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-128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+127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295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2910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35049C-9BFA-2149-957B-476789FC4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49E3F7-9C14-CC40-B992-5EA42011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cada operação abaixo, faça a representação dos números binários para complemento de 1 e de 2. Depois realize a operação utilizando complemento de 1 e depois complemento de dois. Indique a quantidade mínima de bits com a qual o computador deve ter para representar o número.</a:t>
            </a:r>
          </a:p>
          <a:p>
            <a:endParaRPr lang="pt-BR" dirty="0"/>
          </a:p>
          <a:p>
            <a:pPr marL="457200" indent="-457200">
              <a:buFont typeface="+mj-lt"/>
              <a:buAutoNum type="alphaLcParenR"/>
            </a:pPr>
            <a:r>
              <a:rPr lang="pt-BR" dirty="0"/>
              <a:t>128 – 87</a:t>
            </a:r>
          </a:p>
          <a:p>
            <a:pPr marL="457200" indent="-457200">
              <a:buFont typeface="+mj-lt"/>
              <a:buAutoNum type="alphaLcParenR"/>
            </a:pPr>
            <a:r>
              <a:rPr lang="pt-BR" dirty="0"/>
              <a:t>86 + 50</a:t>
            </a:r>
          </a:p>
          <a:p>
            <a:pPr marL="457200" indent="-457200">
              <a:buFont typeface="+mj-lt"/>
              <a:buAutoNum type="alphaLcParenR"/>
            </a:pPr>
            <a:r>
              <a:rPr lang="pt-BR" dirty="0"/>
              <a:t>245 - 94</a:t>
            </a:r>
          </a:p>
          <a:p>
            <a:endParaRPr lang="pt-BR" dirty="0"/>
          </a:p>
          <a:p>
            <a:pPr marL="457200" indent="-457200">
              <a:buFont typeface="+mj-lt"/>
              <a:buAutoNum type="alphaLcParenR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E1BF78-2859-724D-8FCF-4960051F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4626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99D53-936B-D940-8166-4DD72C76F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Representação Computacional dos Caracteres e Conjuntos Numéricos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B983A7F-02A4-744D-8BAE-D408F9C3D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6AD589-B365-E843-BAF8-932D215B85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28438" y="6392863"/>
            <a:ext cx="563562" cy="492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37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218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B48BADE-4D69-D844-9A0D-6B706088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Computacional dos Caracteres e Conjuntos Numéricos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EB33F62-C6CC-D44E-AA77-E11D1877A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 vimos até aqui, os computadores utilizam o sistema binário em seu nível mais baixo para representar a informação.</a:t>
            </a:r>
          </a:p>
          <a:p>
            <a:r>
              <a:rPr lang="pt-BR" dirty="0"/>
              <a:t>Caracteres, números inteiros, números de ponto flutuante, sons, imagens, etc.</a:t>
            </a:r>
          </a:p>
          <a:p>
            <a:r>
              <a:rPr lang="pt-BR" dirty="0"/>
              <a:t>Veremos agora como os computadores representam os números e os caracteres.</a:t>
            </a:r>
          </a:p>
        </p:txBody>
      </p:sp>
    </p:spTree>
    <p:extLst>
      <p:ext uri="{BB962C8B-B14F-4D97-AF65-F5344CB8AC3E}">
        <p14:creationId xmlns:p14="http://schemas.microsoft.com/office/powerpoint/2010/main" val="1138062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0CFC6-F2FA-1A43-AEAF-3F7EE0648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de Caracteres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E8A72A-A6DA-3346-97A4-7CB077938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Ao longo do tempo diferentes formas de representar caracteres foram propostas e utilizadas, as principais delas foram:</a:t>
            </a:r>
          </a:p>
          <a:p>
            <a:pPr lvl="1"/>
            <a:r>
              <a:rPr lang="pt-BR" u="sng" dirty="0"/>
              <a:t>Código de 6 bits</a:t>
            </a:r>
          </a:p>
          <a:p>
            <a:pPr lvl="1"/>
            <a:r>
              <a:rPr lang="pt-BR" u="sng" dirty="0"/>
              <a:t>Código de 7 bits (ASCII)</a:t>
            </a:r>
          </a:p>
          <a:p>
            <a:pPr lvl="1"/>
            <a:r>
              <a:rPr lang="pt-BR" dirty="0"/>
              <a:t>EBCDIC (</a:t>
            </a:r>
            <a:r>
              <a:rPr lang="pt-BR" dirty="0" err="1"/>
              <a:t>Extended</a:t>
            </a:r>
            <a:r>
              <a:rPr lang="pt-BR" dirty="0"/>
              <a:t> </a:t>
            </a:r>
            <a:r>
              <a:rPr lang="pt-BR" dirty="0" err="1"/>
              <a:t>Binary</a:t>
            </a:r>
            <a:r>
              <a:rPr lang="pt-BR" dirty="0"/>
              <a:t> </a:t>
            </a:r>
            <a:r>
              <a:rPr lang="pt-BR" dirty="0" err="1"/>
              <a:t>Coded</a:t>
            </a:r>
            <a:r>
              <a:rPr lang="pt-BR" dirty="0"/>
              <a:t> Decimal </a:t>
            </a:r>
            <a:r>
              <a:rPr lang="pt-BR" dirty="0" err="1"/>
              <a:t>Interchange</a:t>
            </a:r>
            <a:r>
              <a:rPr lang="pt-BR" dirty="0"/>
              <a:t> </a:t>
            </a:r>
            <a:r>
              <a:rPr lang="pt-BR" dirty="0" err="1"/>
              <a:t>Code</a:t>
            </a:r>
            <a:r>
              <a:rPr lang="pt-BR" dirty="0"/>
              <a:t>)</a:t>
            </a:r>
          </a:p>
          <a:p>
            <a:pPr lvl="1"/>
            <a:r>
              <a:rPr lang="pt-BR" u="sng" dirty="0"/>
              <a:t>ASCII Estendido</a:t>
            </a:r>
          </a:p>
          <a:p>
            <a:pPr lvl="1"/>
            <a:r>
              <a:rPr lang="pt-BR" u="sng" dirty="0"/>
              <a:t>Unicode</a:t>
            </a:r>
          </a:p>
          <a:p>
            <a:pPr lvl="1"/>
            <a:r>
              <a:rPr lang="pt-BR" u="sng" dirty="0"/>
              <a:t>ISO Latin-1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D5EB48B-8CE4-F24B-8FE0-B741AE25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246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B5E38D6-5FE3-E94D-9B68-10BB39F9D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PARTE 1 - Conteúdo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53E0BB8-B583-334C-8F81-8D8CF670D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r>
              <a:rPr lang="pt-BR" dirty="0"/>
              <a:t>  Sistemas de Numeração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Histórico</a:t>
            </a:r>
          </a:p>
          <a:p>
            <a:pPr lvl="1"/>
            <a:r>
              <a:rPr lang="pt-BR" dirty="0"/>
              <a:t>Decimal</a:t>
            </a:r>
          </a:p>
          <a:p>
            <a:pPr lvl="1"/>
            <a:r>
              <a:rPr lang="pt-BR" dirty="0"/>
              <a:t>Binário</a:t>
            </a:r>
          </a:p>
          <a:p>
            <a:pPr lvl="1"/>
            <a:r>
              <a:rPr lang="pt-BR" dirty="0"/>
              <a:t>Hexadecimal</a:t>
            </a:r>
          </a:p>
          <a:p>
            <a:pPr lvl="1"/>
            <a:r>
              <a:rPr lang="pt-BR" dirty="0"/>
              <a:t>Conversão entre Sistemas</a:t>
            </a:r>
          </a:p>
          <a:p>
            <a:pPr lvl="1"/>
            <a:r>
              <a:rPr lang="pt-BR" dirty="0"/>
              <a:t>Representação Computacional dos Sistemas Numéricos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E94415-9986-9D4C-B133-F7444AFA6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3325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1615B-6818-6E49-961C-EDC225B01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Uma diferença fundamental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06391F-1747-6840-BCE1-8DB1CAB36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Entre os diferentes sistemas que mostramos anteriormente tem uma diferença fundamental, qual seria?</a:t>
            </a:r>
          </a:p>
          <a:p>
            <a:r>
              <a:rPr lang="pt-BR" dirty="0"/>
              <a:t>A quantidade de bits que cada uma delas utiliza. </a:t>
            </a:r>
          </a:p>
          <a:p>
            <a:r>
              <a:rPr lang="pt-BR" dirty="0"/>
              <a:t>E qual seria o impacto?</a:t>
            </a:r>
          </a:p>
          <a:p>
            <a:r>
              <a:rPr lang="pt-BR" dirty="0"/>
              <a:t>Quanto mais bits mais caracteres podem ser representados!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A6B6A6-9542-484E-BA65-E48883F65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97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2393F-76D7-3743-A0BC-E1CC7B111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Código de 6 bits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4D39EFB-DCB5-ED4D-A769-247B6AD61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 memória escassa um menor número de bits era desejável. </a:t>
            </a:r>
          </a:p>
          <a:p>
            <a:r>
              <a:rPr lang="pt-BR" dirty="0"/>
              <a:t>O código de 6 bits era suficiente para representar apenas os caracteres do alfabeto, os dígitos decimais e alguns poucos símbolos.</a:t>
            </a:r>
          </a:p>
          <a:p>
            <a:r>
              <a:rPr lang="pt-BR" dirty="0"/>
              <a:t>Abaixo a lista de caracteres que se podia obter do código BCD da IBM.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9FC99BD-1E58-0445-9BDE-BC43525D8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4FBAF2-77A0-BF46-AFF5-9254EF2DC7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409" y="4700124"/>
            <a:ext cx="9613861" cy="2105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0506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53EACE-2834-234F-8CF6-F2F7C737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ASCII – Código de 7 bits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8F43E9-2056-E842-91E5-D5E9285C7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a abreviação para “American Standard </a:t>
            </a:r>
            <a:r>
              <a:rPr lang="pt-BR" dirty="0" err="1"/>
              <a:t>Code</a:t>
            </a:r>
            <a:r>
              <a:rPr lang="pt-BR" dirty="0"/>
              <a:t> for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Interchange</a:t>
            </a:r>
            <a:r>
              <a:rPr lang="pt-BR" dirty="0"/>
              <a:t>”</a:t>
            </a:r>
          </a:p>
          <a:p>
            <a:r>
              <a:rPr lang="pt-BR" dirty="0"/>
              <a:t>ASCII se tornou um dos padrões mais utilizados e é utilizado até hoje, e muitos esquemas utilizados hoje são derivados dele.</a:t>
            </a:r>
          </a:p>
          <a:p>
            <a:r>
              <a:rPr lang="pt-BR" dirty="0"/>
              <a:t>É um padrão da  American </a:t>
            </a:r>
            <a:r>
              <a:rPr lang="pt-BR" dirty="0" err="1"/>
              <a:t>National</a:t>
            </a:r>
            <a:r>
              <a:rPr lang="pt-BR" dirty="0"/>
              <a:t> Standards </a:t>
            </a:r>
            <a:r>
              <a:rPr lang="pt-BR" dirty="0" err="1"/>
              <a:t>Institute</a:t>
            </a:r>
            <a:r>
              <a:rPr lang="pt-BR" dirty="0"/>
              <a:t> (ANSI).</a:t>
            </a:r>
          </a:p>
          <a:p>
            <a:r>
              <a:rPr lang="pt-BR" dirty="0"/>
              <a:t>Tendo um bit a mais o número de caracteres que poderiam ser representados aumenta.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497B0C4-5F17-4B43-859D-85294A52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142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DDA842-9426-9D42-835D-E292F3F31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t-BR" sz="2400" dirty="0"/>
              <a:t>ASCII – Código de 7 bits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E31906F-A4FF-424D-9A60-30331BD49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800" dirty="0" err="1"/>
              <a:t>Caracteres</a:t>
            </a:r>
            <a:r>
              <a:rPr lang="en-US" sz="2800" dirty="0"/>
              <a:t> ASCII </a:t>
            </a:r>
            <a:r>
              <a:rPr lang="en-US" sz="2800" dirty="0" err="1"/>
              <a:t>retirado</a:t>
            </a:r>
            <a:r>
              <a:rPr lang="en-US" sz="2800" dirty="0"/>
              <a:t> de um manual de </a:t>
            </a:r>
            <a:r>
              <a:rPr lang="en-US" sz="2800" dirty="0" err="1"/>
              <a:t>impressora</a:t>
            </a:r>
            <a:r>
              <a:rPr lang="en-US" sz="2800" dirty="0"/>
              <a:t> de 1972</a:t>
            </a:r>
          </a:p>
        </p:txBody>
      </p:sp>
      <p:pic>
        <p:nvPicPr>
          <p:cNvPr id="6" name="Espaço Reservado para Conteúdo 5" descr="Uma imagem contendo texto, palavras cruzadas&#10;&#10;Descrição gerada automaticamente">
            <a:extLst>
              <a:ext uri="{FF2B5EF4-FFF2-40B4-BE49-F238E27FC236}">
                <a16:creationId xmlns:a16="http://schemas.microsoft.com/office/drawing/2014/main" id="{1223D75A-ADB1-FF48-883B-4D5AAE09F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090" y="1171988"/>
            <a:ext cx="6269479" cy="4514024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95F7797-EDD2-444C-9D3B-C7E46761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43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903CC4-F7B5-1C40-A770-694FB1B3CF7E}"/>
              </a:ext>
            </a:extLst>
          </p:cNvPr>
          <p:cNvSpPr txBox="1"/>
          <p:nvPr/>
        </p:nvSpPr>
        <p:spPr>
          <a:xfrm>
            <a:off x="7153275" y="5902674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b1 é o bit menos significativo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6ED13C8-2604-2E4E-8124-1584FC06CC1C}"/>
              </a:ext>
            </a:extLst>
          </p:cNvPr>
          <p:cNvSpPr txBox="1"/>
          <p:nvPr/>
        </p:nvSpPr>
        <p:spPr>
          <a:xfrm>
            <a:off x="1546471" y="5098003"/>
            <a:ext cx="1913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6"/>
              </a:rPr>
              <a:t>ASCII – Wiki Page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962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343D68-40B0-1F43-A4C7-07D78B7D8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ASCII Estendido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2A3B7F-37E8-9448-BFB3-49FA6D243A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a maioria dos computadores trabalham em unidades de 8-bits um bit extra (bit mais significativo) fica inutilizado e com 0.</a:t>
            </a:r>
          </a:p>
          <a:p>
            <a:r>
              <a:rPr lang="pt-BR" dirty="0"/>
              <a:t>Foram então criadas diversas variações do ASCII que amplia o número de caracteres definindo o primeiro bit como 1.</a:t>
            </a:r>
          </a:p>
          <a:p>
            <a:r>
              <a:rPr lang="pt-BR" dirty="0"/>
              <a:t>Essas extensões não são parte do padrão ASCII.</a:t>
            </a:r>
          </a:p>
          <a:p>
            <a:r>
              <a:rPr lang="pt-BR" dirty="0"/>
              <a:t>Por exemplo o “</a:t>
            </a:r>
            <a:r>
              <a:rPr lang="pt-BR" dirty="0" err="1"/>
              <a:t>Code</a:t>
            </a:r>
            <a:r>
              <a:rPr lang="pt-BR" dirty="0"/>
              <a:t> </a:t>
            </a:r>
            <a:r>
              <a:rPr lang="pt-BR" dirty="0" err="1"/>
              <a:t>page</a:t>
            </a:r>
            <a:r>
              <a:rPr lang="pt-BR" dirty="0"/>
              <a:t> 737” utilizado para representar caracteres gregos e outros símbolos.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E350ED2-E9A0-3C45-A2AA-199425B4E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E5F5246-9D96-6648-9C1A-7FA1C7AD9B84}"/>
              </a:ext>
            </a:extLst>
          </p:cNvPr>
          <p:cNvSpPr txBox="1"/>
          <p:nvPr/>
        </p:nvSpPr>
        <p:spPr>
          <a:xfrm>
            <a:off x="3715601" y="5566857"/>
            <a:ext cx="354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hlinkClick r:id="rId2"/>
              </a:rPr>
              <a:t>Code page 737 (Greek language)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8359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47014-7701-DD45-94D5-750862CC4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UNICODE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67AA94-368F-A944-BCF2-E7EE1D8D8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Unicode veio com um objetivo ambicioso de representar todos os caracteres encontrados nas diferentes línguas existentes no mundo.</a:t>
            </a:r>
          </a:p>
          <a:p>
            <a:r>
              <a:rPr lang="pt-BR" dirty="0"/>
              <a:t>E é um padrão que define as linhas guias para a codificação de texto.</a:t>
            </a:r>
          </a:p>
          <a:p>
            <a:r>
              <a:rPr lang="pt-BR" dirty="0"/>
              <a:t>Muitas codificações suportam o Unicode, algumas delas são o UTF-8 e o UTF-16.</a:t>
            </a:r>
          </a:p>
          <a:p>
            <a:r>
              <a:rPr lang="pt-BR" dirty="0"/>
              <a:t>Enquanto UTF-16 é um padrão utilizado em sua maioria dentro da plataforma Windows o UTF-8 é a codificação padrão da WEB.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45479D-1596-9243-88A8-F94E46FB0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906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6E571E-3D10-DC48-8229-8137AACF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UNICODE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A9349C-D9DD-6B48-B353-81F63FDA1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mantido pelo UNICODE Alliance.</a:t>
            </a:r>
          </a:p>
          <a:p>
            <a:r>
              <a:rPr lang="pt-BR" dirty="0"/>
              <a:t>Em sua última versão continha 137.994 caracteres dentre eles caracteres de diferentes línguas, diversos símbolos e </a:t>
            </a:r>
            <a:r>
              <a:rPr lang="pt-BR" dirty="0" err="1"/>
              <a:t>emojis</a:t>
            </a:r>
            <a:r>
              <a:rPr lang="pt-BR" dirty="0"/>
              <a:t>.</a:t>
            </a:r>
          </a:p>
          <a:p>
            <a:r>
              <a:rPr lang="pt-BR" dirty="0"/>
              <a:t>Com frequência o padrão é atualizado para incluir novos símbolos e </a:t>
            </a:r>
            <a:r>
              <a:rPr lang="pt-BR" dirty="0" err="1"/>
              <a:t>emojis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16E594-375D-FF4D-99CE-892627EC1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02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8D2AA-914D-C042-8D39-C67F1C3D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UNICODE - Arquitetura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4B27B0-833C-9048-B2BC-2BECE19D6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i="1" dirty="0" err="1"/>
              <a:t>Codespace</a:t>
            </a:r>
            <a:r>
              <a:rPr lang="pt-BR" dirty="0"/>
              <a:t> – é o intervalo de valores numéricos que podem ser utilizados para representar caracteres.</a:t>
            </a:r>
          </a:p>
          <a:p>
            <a:r>
              <a:rPr lang="pt-BR" dirty="0"/>
              <a:t>Varia de 0 – 10FFFF (em hexadecimal)</a:t>
            </a:r>
          </a:p>
          <a:p>
            <a:pPr lvl="1"/>
            <a:r>
              <a:rPr lang="pt-BR" dirty="0"/>
              <a:t>Um total de 1.114.112 símbolos podem ser representados</a:t>
            </a:r>
          </a:p>
          <a:p>
            <a:pPr lvl="1"/>
            <a:r>
              <a:rPr lang="pt-BR" dirty="0"/>
              <a:t>Cada um destes valores é chamado de </a:t>
            </a:r>
            <a:r>
              <a:rPr lang="pt-BR" b="1" i="1" dirty="0" err="1"/>
              <a:t>Code</a:t>
            </a:r>
            <a:r>
              <a:rPr lang="pt-BR" b="1" i="1" dirty="0"/>
              <a:t> Point	</a:t>
            </a:r>
          </a:p>
          <a:p>
            <a:pPr lvl="1"/>
            <a:r>
              <a:rPr lang="pt-BR" dirty="0"/>
              <a:t>Quando um número é considerado um </a:t>
            </a:r>
            <a:r>
              <a:rPr lang="pt-BR" b="1" i="1" dirty="0" err="1"/>
              <a:t>Code</a:t>
            </a:r>
            <a:r>
              <a:rPr lang="pt-BR" b="1" i="1" dirty="0"/>
              <a:t> Point </a:t>
            </a:r>
            <a:r>
              <a:rPr lang="pt-BR" dirty="0"/>
              <a:t>ele recebe o símbolo </a:t>
            </a:r>
            <a:r>
              <a:rPr lang="pt-BR" dirty="0" err="1"/>
              <a:t>U</a:t>
            </a:r>
            <a:r>
              <a:rPr lang="pt-BR" dirty="0"/>
              <a:t>+ como prefixo seguido do seu valor em hexadecimal (ex. U+00F7)</a:t>
            </a:r>
          </a:p>
          <a:p>
            <a:r>
              <a:rPr lang="pt-BR" dirty="0"/>
              <a:t>Unicode possui em Planos, ao todo 16, sendo o primeiro o Basic </a:t>
            </a:r>
            <a:r>
              <a:rPr lang="pt-BR" dirty="0" err="1"/>
              <a:t>Multilingual</a:t>
            </a:r>
            <a:r>
              <a:rPr lang="pt-BR" dirty="0"/>
              <a:t> Plane (BMP) que variam de 0 a FFFF.</a:t>
            </a:r>
          </a:p>
          <a:p>
            <a:endParaRPr lang="pt-BR" b="1" i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D74EEB1-892B-9342-A33F-AB3340D6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11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BCC98C-52A7-F446-B456-BBB77ECC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UNICODE - Arquitetura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6720519-A916-3C40-A594-438F179C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A803A5-EF73-0946-815C-D5768E308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755295"/>
            <a:ext cx="10147474" cy="334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77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E3FB41-F9D2-E547-919D-4210E432D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t-BR" sz="2400" dirty="0"/>
              <a:t>UTF8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C730201-5776-42A3-936D-E32D8FF991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36123" cy="35993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err="1"/>
              <a:t>Ao</a:t>
            </a:r>
            <a:r>
              <a:rPr lang="en-US" sz="2800" dirty="0"/>
              <a:t> </a:t>
            </a:r>
            <a:r>
              <a:rPr lang="en-US" sz="2800" dirty="0" err="1"/>
              <a:t>lado</a:t>
            </a:r>
            <a:r>
              <a:rPr lang="en-US" sz="2800" dirty="0"/>
              <a:t>, a </a:t>
            </a:r>
            <a:r>
              <a:rPr lang="en-US" sz="2800" dirty="0" err="1"/>
              <a:t>popularidade</a:t>
            </a:r>
            <a:r>
              <a:rPr lang="en-US" sz="2800" dirty="0"/>
              <a:t> dos </a:t>
            </a:r>
            <a:r>
              <a:rPr lang="en-US" sz="2800" dirty="0" err="1"/>
              <a:t>diferentes</a:t>
            </a:r>
            <a:r>
              <a:rPr lang="en-US" sz="2800" dirty="0"/>
              <a:t> </a:t>
            </a:r>
            <a:r>
              <a:rPr lang="en-US" sz="2800" dirty="0" err="1"/>
              <a:t>tipos</a:t>
            </a:r>
            <a:r>
              <a:rPr lang="en-US" sz="2800" dirty="0"/>
              <a:t> de </a:t>
            </a:r>
            <a:r>
              <a:rPr lang="en-US" sz="2800" dirty="0" err="1"/>
              <a:t>codificações</a:t>
            </a:r>
            <a:r>
              <a:rPr lang="en-US" sz="2800" dirty="0"/>
              <a:t> </a:t>
            </a:r>
            <a:r>
              <a:rPr lang="en-US" sz="2800" dirty="0" err="1"/>
              <a:t>utilizadas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Páginas</a:t>
            </a:r>
            <a:r>
              <a:rPr lang="en-US" sz="2800" dirty="0"/>
              <a:t> Web.</a:t>
            </a:r>
          </a:p>
        </p:txBody>
      </p:sp>
      <p:pic>
        <p:nvPicPr>
          <p:cNvPr id="6" name="Espaço Reservado para Conteúdo 5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2A5826A6-7F0D-6541-946E-A0E2269C2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90" y="1562214"/>
            <a:ext cx="6303134" cy="370309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565DD0-F3C6-1141-833B-17DADAC2F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49</a:t>
            </a:fld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574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1574932-11BD-594B-B54E-C4E0E104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de Numeração: Histórico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D1A4AFC-60F7-F242-A07E-6ACBD4968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522D266-12FE-CB4B-B624-83D9034340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37888" y="4711700"/>
            <a:ext cx="1154112" cy="109061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46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A9CDCA-E2DF-BA43-AD58-CC3765720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t-BR" sz="2400"/>
              <a:t>UTF-8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F2395E-8563-A748-96E0-BAD87895F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36123" cy="3599316"/>
          </a:xfrm>
        </p:spPr>
        <p:txBody>
          <a:bodyPr>
            <a:normAutofit/>
          </a:bodyPr>
          <a:lstStyle/>
          <a:p>
            <a:r>
              <a:rPr lang="pt-BR" sz="1800" dirty="0"/>
              <a:t>O UTF-8 é a principal codificação compatível com Unicode utilizada hoje em dia, em especial em sistemas Unix e na Web.</a:t>
            </a:r>
          </a:p>
          <a:p>
            <a:r>
              <a:rPr lang="pt-BR" sz="1800" dirty="0"/>
              <a:t>Ele é uma forma variável de representação que pode usar de 1 a 4 bytes.</a:t>
            </a:r>
          </a:p>
          <a:p>
            <a:r>
              <a:rPr lang="pt-BR" sz="1800" dirty="0"/>
              <a:t>O padrão foi definido pelo consórcio Unicode.</a:t>
            </a:r>
          </a:p>
          <a:p>
            <a:r>
              <a:rPr lang="pt-BR" sz="1800" dirty="0"/>
              <a:t>Ao lado a estrutura da codificação:</a:t>
            </a:r>
          </a:p>
          <a:p>
            <a:endParaRPr lang="pt-BR" sz="1800" dirty="0"/>
          </a:p>
          <a:p>
            <a:endParaRPr lang="pt-BR"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94CDC7-733E-5449-81E8-5B7006203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90" y="2531321"/>
            <a:ext cx="6303134" cy="176487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F8616F-D44F-C849-A382-9232A576B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50</a:t>
            </a:fld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990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A9CDCA-E2DF-BA43-AD58-CC3765720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t-BR" sz="2400"/>
              <a:t>UTF-8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F2395E-8563-A748-96E0-BAD87895F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36123" cy="3599316"/>
          </a:xfrm>
        </p:spPr>
        <p:txBody>
          <a:bodyPr>
            <a:normAutofit/>
          </a:bodyPr>
          <a:lstStyle/>
          <a:p>
            <a:r>
              <a:rPr lang="pt-BR" sz="1800" dirty="0"/>
              <a:t>O primeiro byte codifica o ASCII</a:t>
            </a:r>
          </a:p>
          <a:p>
            <a:r>
              <a:rPr lang="pt-BR" sz="1800" dirty="0"/>
              <a:t>O segundo byte codifica quase todos os caracteres latinos com os diversos acentos, mas também outros alfabetos como o Grego, o Cirílico, etc.</a:t>
            </a:r>
          </a:p>
          <a:p>
            <a:r>
              <a:rPr lang="pt-BR" sz="1800" dirty="0"/>
              <a:t>De fato os três primeiros bytes são parte do Basic </a:t>
            </a:r>
            <a:r>
              <a:rPr lang="pt-BR" sz="1800" dirty="0" err="1"/>
              <a:t>Multilingual</a:t>
            </a:r>
            <a:r>
              <a:rPr lang="pt-BR" sz="1800" dirty="0"/>
              <a:t> Plane do Unicode. </a:t>
            </a:r>
          </a:p>
          <a:p>
            <a:endParaRPr lang="pt-BR"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94CDC7-733E-5449-81E8-5B7006203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090" y="2531321"/>
            <a:ext cx="6303134" cy="176487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CF8616F-D44F-C849-A382-9232A576B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schemeClr val="tx1"/>
                </a:solidFill>
              </a:rPr>
              <a:pPr algn="l">
                <a:spcAft>
                  <a:spcPts val="600"/>
                </a:spcAft>
              </a:pPr>
              <a:t>51</a:t>
            </a:fld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9354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2AD05-286E-EE42-A0C5-BD29E72EA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UTF-8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5424A8-7FD2-9F48-B702-822FEBC52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UTF-8 é </a:t>
            </a:r>
            <a:r>
              <a:rPr lang="pt-BR" dirty="0" err="1"/>
              <a:t>retrocompatível</a:t>
            </a:r>
            <a:r>
              <a:rPr lang="pt-BR" dirty="0"/>
              <a:t> com o ASCII, pois bytes únicos com valores entre 0 e 127 no UTF-8 são mapeados diretamente para o ASCII.</a:t>
            </a:r>
          </a:p>
          <a:p>
            <a:r>
              <a:rPr lang="pt-BR" dirty="0"/>
              <a:t>Possui também compatibilidade com padrões estendidos do ASCII.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FB0ECD-30D7-B14B-A251-B1E0368B3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87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69E0616-ABED-1049-9875-BF1144D0E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Numérica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7C5FDE8-0AEE-674F-885E-6B7DF86D08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75D4724-A836-5D4C-B087-45C95CC9BE9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28438" y="6392863"/>
            <a:ext cx="563562" cy="492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052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E7CC1EC-0E46-BA47-B332-AA0C5B79D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Representação Numérica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06D6032B-0403-BE49-8A75-2B53DCCF3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representação de números por sua vez podem variar, à depender do tipo.</a:t>
            </a:r>
          </a:p>
          <a:p>
            <a:r>
              <a:rPr lang="pt-BR" dirty="0"/>
              <a:t>Números inteiros são representados de maneira diferente de números de pontos flutuantes por exemplo.</a:t>
            </a:r>
          </a:p>
          <a:p>
            <a:r>
              <a:rPr lang="pt-BR" dirty="0"/>
              <a:t>Como vimos anteriormente números inteiros podem ser representados como Sinal-Magnitude, Complemento de 1 ou Complemento de 2.</a:t>
            </a:r>
          </a:p>
          <a:p>
            <a:r>
              <a:rPr lang="pt-BR" dirty="0"/>
              <a:t>Um outro método existente é o método “Excesso de 2 elevado a (N-1).</a:t>
            </a:r>
          </a:p>
        </p:txBody>
      </p:sp>
    </p:spTree>
    <p:extLst>
      <p:ext uri="{BB962C8B-B14F-4D97-AF65-F5344CB8AC3E}">
        <p14:creationId xmlns:p14="http://schemas.microsoft.com/office/powerpoint/2010/main" val="30568920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B7FCA-0A0A-5A44-A155-9D9DE2F38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Ponto Flutuante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FE24E8-0E31-D144-AC92-BD685AB9F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números de ponto flutuante sofrem um problema de precisão já que a memória é finita e são representados de forma aproximada.</a:t>
            </a:r>
          </a:p>
          <a:p>
            <a:r>
              <a:rPr lang="pt-BR" dirty="0"/>
              <a:t>Esse números possuem duas partes a mantissa ou fração, e a segunda a posição da vírgula decimal, chamado de expoente. </a:t>
            </a:r>
          </a:p>
          <a:p>
            <a:pPr lvl="1"/>
            <a:r>
              <a:rPr lang="pt-BR" dirty="0"/>
              <a:t>Ex. 234,56</a:t>
            </a:r>
          </a:p>
          <a:p>
            <a:pPr lvl="1"/>
            <a:r>
              <a:rPr lang="pt-BR" dirty="0"/>
              <a:t>Fração = .23456</a:t>
            </a:r>
          </a:p>
          <a:p>
            <a:pPr lvl="1"/>
            <a:r>
              <a:rPr lang="pt-BR" dirty="0"/>
              <a:t>Expoente = +03</a:t>
            </a:r>
          </a:p>
          <a:p>
            <a:r>
              <a:rPr lang="pt-BR" dirty="0"/>
              <a:t>O +03 indica que a virgula é deslocada para a direita em três casas.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998F93-9222-3B48-8F6A-7B398840A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1091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0CF96-54B7-2342-8C3D-DE36A7CA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Ponto Flutuante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287B66B-53F8-3644-B6CA-7616DB1E3B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Podemos dizer então que os número são representados na forma:</a:t>
                </a:r>
              </a:p>
              <a:p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p>
                    </m:sSup>
                  </m:oMath>
                </a14:m>
                <a:endParaRPr lang="pt-BR" dirty="0"/>
              </a:p>
              <a:p>
                <a:endParaRPr lang="pt-BR" dirty="0"/>
              </a:p>
              <a:p>
                <a:r>
                  <a:rPr lang="pt-BR" dirty="0"/>
                  <a:t>Onde </a:t>
                </a:r>
                <a:r>
                  <a:rPr lang="pt-BR" dirty="0" err="1"/>
                  <a:t>F</a:t>
                </a:r>
                <a:r>
                  <a:rPr lang="pt-BR" dirty="0"/>
                  <a:t> é a fração e E o expoente. </a:t>
                </a:r>
              </a:p>
              <a:p>
                <a:r>
                  <a:rPr lang="pt-BR" dirty="0"/>
                  <a:t>No caso do exemplo do slide anterior 234,56 temos:</a:t>
                </a:r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.23456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pt-B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0287B66B-53F8-3644-B6CA-7616DB1E3B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2" t="-21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789F6FF-8CBD-F545-B1C7-5BA6778A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7938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E17220-8DC3-564D-83D1-1BED3884F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Ponto Flutuante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D2DC2D-708C-C94A-8D1E-91DD52926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Utilizando este método, podemos dizer que a precisão do número de ponto flutuante é dada por:</a:t>
            </a:r>
          </a:p>
          <a:p>
            <a:pPr lvl="1"/>
            <a:r>
              <a:rPr lang="pt-BR" dirty="0"/>
              <a:t>Número de dígitos reservados para a fração...</a:t>
            </a:r>
          </a:p>
          <a:p>
            <a:endParaRPr lang="pt-BR" dirty="0"/>
          </a:p>
          <a:p>
            <a:r>
              <a:rPr lang="pt-BR" dirty="0"/>
              <a:t>E o intervalo pelo:</a:t>
            </a:r>
          </a:p>
          <a:p>
            <a:pPr lvl="1"/>
            <a:r>
              <a:rPr lang="pt-BR" dirty="0"/>
              <a:t>Número de dígitos reservados para o expoente...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20DA2F0-A34A-1743-9309-150325F56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33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07B2EE-F1C3-5544-95D6-9999D2B4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Ponto Flutuante – Padrão IEEE 754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4AD59C-8647-E847-96F1-B1278E194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Devido aos diversos modos de implementar um número de ponto flutuante o IEEE organizou uma força tarefa para definir um padrão comum para ser utilizado em computadores.</a:t>
            </a:r>
          </a:p>
          <a:p>
            <a:r>
              <a:rPr lang="pt-BR" dirty="0"/>
              <a:t>Ela definiu três tipos de representação: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Precisão simples (32 bits)</a:t>
            </a:r>
          </a:p>
          <a:p>
            <a:pPr lvl="1"/>
            <a:r>
              <a:rPr lang="pt-BR" dirty="0"/>
              <a:t>Precisão dupla (64 bits)</a:t>
            </a:r>
          </a:p>
          <a:p>
            <a:pPr lvl="1"/>
            <a:r>
              <a:rPr lang="pt-BR" dirty="0"/>
              <a:t>Precisão estendida (80 bits)	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23E35C0-251B-8F46-95AB-0503710E6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5856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DB2F60-E68E-C34D-B87B-2A63EC17E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Ponto Flutuante – Padrão IEEE 754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9EED9F5-B074-384A-B550-2EDE6B323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01327" y="2336800"/>
            <a:ext cx="8173321" cy="3598863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1CB0235-82F8-F546-BCE3-DF1B5A6EC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501C57E-A34F-C542-9BC1-B84743023D04}"/>
              </a:ext>
            </a:extLst>
          </p:cNvPr>
          <p:cNvSpPr txBox="1"/>
          <p:nvPr/>
        </p:nvSpPr>
        <p:spPr>
          <a:xfrm rot="5400000">
            <a:off x="6605943" y="5037885"/>
            <a:ext cx="6183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Fonte: Sistemas Numéricos e Representação Interna – Prof. Roberto </a:t>
            </a:r>
            <a:r>
              <a:rPr lang="pt-BR" sz="1000" dirty="0" err="1"/>
              <a:t>Willrich</a:t>
            </a:r>
            <a:r>
              <a:rPr lang="pt-BR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7683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B7FFB3A-FD2B-4844-8DF4-14BE6E3E6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400" dirty="0">
                <a:solidFill>
                  <a:srgbClr val="FFFFFF"/>
                </a:solidFill>
              </a:rPr>
              <a:t>Dica de Conteúdo: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BFA554A-AE22-4343-863A-2009AFB3D1B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pt-BR" sz="4000" dirty="0"/>
              <a:t>Vídeo - A História do Número 1</a:t>
            </a:r>
          </a:p>
        </p:txBody>
      </p:sp>
      <p:pic>
        <p:nvPicPr>
          <p:cNvPr id="9" name="A Historia do NÃºmero 1 (Dublado)">
            <a:hlinkClick r:id="" action="ppaction://media"/>
            <a:extLst>
              <a:ext uri="{FF2B5EF4-FFF2-40B4-BE49-F238E27FC236}">
                <a16:creationId xmlns:a16="http://schemas.microsoft.com/office/drawing/2014/main" id="{9006E41B-02A8-6040-B407-089C6BAEAC9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487912" y="413327"/>
            <a:ext cx="5216176" cy="390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25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43523-0D78-6A41-AEB8-9623EB1F6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Ponto Flutuante – Padrão IEEE 754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A813D5-AE42-1845-B157-DD67911B4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Características dos números de ponto flutuante de precisão simples e dupla.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87BBFFA-021E-114E-82ED-3F9D8C948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B03BFC-45B3-184F-BA98-779F39431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260" y="3155492"/>
            <a:ext cx="8143240" cy="323731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7D7AB5C-1EB8-5A4E-9095-0E5713A03D08}"/>
              </a:ext>
            </a:extLst>
          </p:cNvPr>
          <p:cNvSpPr txBox="1"/>
          <p:nvPr/>
        </p:nvSpPr>
        <p:spPr>
          <a:xfrm rot="5400000">
            <a:off x="6789914" y="5305578"/>
            <a:ext cx="61836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Fonte: Sistemas Numéricos e Representação Interna – Prof. Roberto </a:t>
            </a:r>
            <a:r>
              <a:rPr lang="pt-BR" sz="1000" dirty="0" err="1"/>
              <a:t>Willrich</a:t>
            </a:r>
            <a:r>
              <a:rPr lang="pt-BR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939684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7C8AD3-5C26-3341-B5E7-3ECFD2A6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t-BR" sz="4800" dirty="0"/>
              <a:t>Porta AND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graphicFrame>
        <p:nvGraphicFramePr>
          <p:cNvPr id="15" name="Espaço Reservado para Conteúdo 14" descr="Tabela Verdade da Porta AND&#10;">
            <a:extLst>
              <a:ext uri="{FF2B5EF4-FFF2-40B4-BE49-F238E27FC236}">
                <a16:creationId xmlns:a16="http://schemas.microsoft.com/office/drawing/2014/main" id="{9ADEA093-CE9C-AC4D-BC64-413BF00549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3485325"/>
              </p:ext>
            </p:extLst>
          </p:nvPr>
        </p:nvGraphicFramePr>
        <p:xfrm>
          <a:off x="681038" y="2336800"/>
          <a:ext cx="365601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671">
                  <a:extLst>
                    <a:ext uri="{9D8B030D-6E8A-4147-A177-3AD203B41FA5}">
                      <a16:colId xmlns:a16="http://schemas.microsoft.com/office/drawing/2014/main" val="2841162770"/>
                    </a:ext>
                  </a:extLst>
                </a:gridCol>
                <a:gridCol w="1218671">
                  <a:extLst>
                    <a:ext uri="{9D8B030D-6E8A-4147-A177-3AD203B41FA5}">
                      <a16:colId xmlns:a16="http://schemas.microsoft.com/office/drawing/2014/main" val="3033151629"/>
                    </a:ext>
                  </a:extLst>
                </a:gridCol>
                <a:gridCol w="1218671">
                  <a:extLst>
                    <a:ext uri="{9D8B030D-6E8A-4147-A177-3AD203B41FA5}">
                      <a16:colId xmlns:a16="http://schemas.microsoft.com/office/drawing/2014/main" val="37037177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Q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653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865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405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835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561302"/>
                  </a:ext>
                </a:extLst>
              </a:tr>
            </a:tbl>
          </a:graphicData>
        </a:graphic>
      </p:graphicFrame>
      <p:pic>
        <p:nvPicPr>
          <p:cNvPr id="14" name="Espaço Reservado para Conteúdo 13">
            <a:extLst>
              <a:ext uri="{FF2B5EF4-FFF2-40B4-BE49-F238E27FC236}">
                <a16:creationId xmlns:a16="http://schemas.microsoft.com/office/drawing/2014/main" id="{7D49A29B-CD24-9E4D-9446-02D3D4B4C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90" y="2120246"/>
            <a:ext cx="6269479" cy="261750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0F96321-BAE8-C645-AAD1-3B8ED3261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61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9A5C1F4-DBDA-AA44-A1CA-AE84BBF54F5B}"/>
              </a:ext>
            </a:extLst>
          </p:cNvPr>
          <p:cNvSpPr txBox="1"/>
          <p:nvPr/>
        </p:nvSpPr>
        <p:spPr>
          <a:xfrm>
            <a:off x="829993" y="4360985"/>
            <a:ext cx="333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Tabela Verdade da porta AND</a:t>
            </a:r>
          </a:p>
        </p:txBody>
      </p:sp>
    </p:spTree>
    <p:extLst>
      <p:ext uri="{BB962C8B-B14F-4D97-AF65-F5344CB8AC3E}">
        <p14:creationId xmlns:p14="http://schemas.microsoft.com/office/powerpoint/2010/main" val="1734458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B205A6D-D62E-134E-B6AF-72413077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t-BR" sz="4800" dirty="0"/>
              <a:t>Porta 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D3B679F5-EC61-0743-B2FD-F677814AA7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7757312"/>
              </p:ext>
            </p:extLst>
          </p:nvPr>
        </p:nvGraphicFramePr>
        <p:xfrm>
          <a:off x="681038" y="2336800"/>
          <a:ext cx="365601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671">
                  <a:extLst>
                    <a:ext uri="{9D8B030D-6E8A-4147-A177-3AD203B41FA5}">
                      <a16:colId xmlns:a16="http://schemas.microsoft.com/office/drawing/2014/main" val="247468073"/>
                    </a:ext>
                  </a:extLst>
                </a:gridCol>
                <a:gridCol w="1218671">
                  <a:extLst>
                    <a:ext uri="{9D8B030D-6E8A-4147-A177-3AD203B41FA5}">
                      <a16:colId xmlns:a16="http://schemas.microsoft.com/office/drawing/2014/main" val="3623785000"/>
                    </a:ext>
                  </a:extLst>
                </a:gridCol>
                <a:gridCol w="1218671">
                  <a:extLst>
                    <a:ext uri="{9D8B030D-6E8A-4147-A177-3AD203B41FA5}">
                      <a16:colId xmlns:a16="http://schemas.microsoft.com/office/drawing/2014/main" val="6724526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Q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183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92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483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422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7163874"/>
                  </a:ext>
                </a:extLst>
              </a:tr>
            </a:tbl>
          </a:graphicData>
        </a:graphic>
      </p:graphicFrame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6B63224-4E7A-A743-9BC2-E6B70F102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90" y="2120246"/>
            <a:ext cx="6269479" cy="261750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0E64AE0-2314-AD41-8338-A8033BA6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62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DFF58B2-503D-1B41-990B-1B80AD96EED7}"/>
              </a:ext>
            </a:extLst>
          </p:cNvPr>
          <p:cNvSpPr txBox="1"/>
          <p:nvPr/>
        </p:nvSpPr>
        <p:spPr>
          <a:xfrm>
            <a:off x="829993" y="4360985"/>
            <a:ext cx="333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Tabela Verdade da porta OR</a:t>
            </a:r>
          </a:p>
        </p:txBody>
      </p:sp>
    </p:spTree>
    <p:extLst>
      <p:ext uri="{BB962C8B-B14F-4D97-AF65-F5344CB8AC3E}">
        <p14:creationId xmlns:p14="http://schemas.microsoft.com/office/powerpoint/2010/main" val="30827216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26E502-8E0C-B840-AA77-EF92D1477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Autofit/>
          </a:bodyPr>
          <a:lstStyle/>
          <a:p>
            <a:r>
              <a:rPr lang="pt-BR" sz="4800" dirty="0"/>
              <a:t>Porta XOR </a:t>
            </a:r>
            <a:br>
              <a:rPr lang="pt-BR" sz="4800" dirty="0"/>
            </a:br>
            <a:r>
              <a:rPr lang="pt-BR" sz="4800" dirty="0"/>
              <a:t>(Ou Exclusivo)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BBB32B8D-87EB-384E-9AF4-8744E6DA14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1664900"/>
              </p:ext>
            </p:extLst>
          </p:nvPr>
        </p:nvGraphicFramePr>
        <p:xfrm>
          <a:off x="681038" y="2336800"/>
          <a:ext cx="365601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671">
                  <a:extLst>
                    <a:ext uri="{9D8B030D-6E8A-4147-A177-3AD203B41FA5}">
                      <a16:colId xmlns:a16="http://schemas.microsoft.com/office/drawing/2014/main" val="1594666698"/>
                    </a:ext>
                  </a:extLst>
                </a:gridCol>
                <a:gridCol w="1218671">
                  <a:extLst>
                    <a:ext uri="{9D8B030D-6E8A-4147-A177-3AD203B41FA5}">
                      <a16:colId xmlns:a16="http://schemas.microsoft.com/office/drawing/2014/main" val="2563162294"/>
                    </a:ext>
                  </a:extLst>
                </a:gridCol>
                <a:gridCol w="1218671">
                  <a:extLst>
                    <a:ext uri="{9D8B030D-6E8A-4147-A177-3AD203B41FA5}">
                      <a16:colId xmlns:a16="http://schemas.microsoft.com/office/drawing/2014/main" val="807054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Q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331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6049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57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318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5032588"/>
                  </a:ext>
                </a:extLst>
              </a:tr>
            </a:tbl>
          </a:graphicData>
        </a:graphic>
      </p:graphicFrame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4ECB953-A01F-AF4B-9517-020D7C847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90" y="2120246"/>
            <a:ext cx="6269479" cy="261750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BE9802-51A3-3E4C-A0B2-D002C346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63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0586315-5818-1547-A609-905B3734956F}"/>
              </a:ext>
            </a:extLst>
          </p:cNvPr>
          <p:cNvSpPr txBox="1"/>
          <p:nvPr/>
        </p:nvSpPr>
        <p:spPr>
          <a:xfrm>
            <a:off x="829993" y="4360985"/>
            <a:ext cx="333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Tabela Verdade da porta XOR</a:t>
            </a:r>
          </a:p>
        </p:txBody>
      </p:sp>
    </p:spTree>
    <p:extLst>
      <p:ext uri="{BB962C8B-B14F-4D97-AF65-F5344CB8AC3E}">
        <p14:creationId xmlns:p14="http://schemas.microsoft.com/office/powerpoint/2010/main" val="29764779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04BE1F-18A7-7B46-A8A5-92496BD1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t-BR" sz="4800" dirty="0"/>
              <a:t>Porta NAND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22A0BBD0-91FA-1F4E-A9DF-72B49F99DE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5573589"/>
              </p:ext>
            </p:extLst>
          </p:nvPr>
        </p:nvGraphicFramePr>
        <p:xfrm>
          <a:off x="681038" y="2336800"/>
          <a:ext cx="365601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671">
                  <a:extLst>
                    <a:ext uri="{9D8B030D-6E8A-4147-A177-3AD203B41FA5}">
                      <a16:colId xmlns:a16="http://schemas.microsoft.com/office/drawing/2014/main" val="165765670"/>
                    </a:ext>
                  </a:extLst>
                </a:gridCol>
                <a:gridCol w="1218671">
                  <a:extLst>
                    <a:ext uri="{9D8B030D-6E8A-4147-A177-3AD203B41FA5}">
                      <a16:colId xmlns:a16="http://schemas.microsoft.com/office/drawing/2014/main" val="934171901"/>
                    </a:ext>
                  </a:extLst>
                </a:gridCol>
                <a:gridCol w="1218671">
                  <a:extLst>
                    <a:ext uri="{9D8B030D-6E8A-4147-A177-3AD203B41FA5}">
                      <a16:colId xmlns:a16="http://schemas.microsoft.com/office/drawing/2014/main" val="916517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Q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703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2540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63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8316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829943"/>
                  </a:ext>
                </a:extLst>
              </a:tr>
            </a:tbl>
          </a:graphicData>
        </a:graphic>
      </p:graphicFrame>
      <p:pic>
        <p:nvPicPr>
          <p:cNvPr id="5" name="Espaço Reservado para Conteúdo 5">
            <a:extLst>
              <a:ext uri="{FF2B5EF4-FFF2-40B4-BE49-F238E27FC236}">
                <a16:creationId xmlns:a16="http://schemas.microsoft.com/office/drawing/2014/main" id="{DCA0A23E-3C0C-B34B-B66E-3536CB844E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276090" y="2120246"/>
            <a:ext cx="6269479" cy="261750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64E916-6F9E-A942-8FD7-8ACF1BECD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64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BABCF3F-2F6C-3645-BE73-B081CFAF29E9}"/>
              </a:ext>
            </a:extLst>
          </p:cNvPr>
          <p:cNvSpPr txBox="1"/>
          <p:nvPr/>
        </p:nvSpPr>
        <p:spPr>
          <a:xfrm>
            <a:off x="829993" y="4360985"/>
            <a:ext cx="333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Tabela Verdade da porta NAND</a:t>
            </a:r>
          </a:p>
        </p:txBody>
      </p:sp>
    </p:spTree>
    <p:extLst>
      <p:ext uri="{BB962C8B-B14F-4D97-AF65-F5344CB8AC3E}">
        <p14:creationId xmlns:p14="http://schemas.microsoft.com/office/powerpoint/2010/main" val="27365565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04D4D0-A3B3-AA41-8F33-EE12A7D7E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t-BR" sz="4800" dirty="0"/>
              <a:t>Porta NOR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9C8A5ADD-ED95-1049-B583-6FD3C1BFE3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8655675"/>
              </p:ext>
            </p:extLst>
          </p:nvPr>
        </p:nvGraphicFramePr>
        <p:xfrm>
          <a:off x="681038" y="2336800"/>
          <a:ext cx="365601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671">
                  <a:extLst>
                    <a:ext uri="{9D8B030D-6E8A-4147-A177-3AD203B41FA5}">
                      <a16:colId xmlns:a16="http://schemas.microsoft.com/office/drawing/2014/main" val="933632892"/>
                    </a:ext>
                  </a:extLst>
                </a:gridCol>
                <a:gridCol w="1218671">
                  <a:extLst>
                    <a:ext uri="{9D8B030D-6E8A-4147-A177-3AD203B41FA5}">
                      <a16:colId xmlns:a16="http://schemas.microsoft.com/office/drawing/2014/main" val="2199404258"/>
                    </a:ext>
                  </a:extLst>
                </a:gridCol>
                <a:gridCol w="1218671">
                  <a:extLst>
                    <a:ext uri="{9D8B030D-6E8A-4147-A177-3AD203B41FA5}">
                      <a16:colId xmlns:a16="http://schemas.microsoft.com/office/drawing/2014/main" val="869551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Q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363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003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172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185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575478"/>
                  </a:ext>
                </a:extLst>
              </a:tr>
            </a:tbl>
          </a:graphicData>
        </a:graphic>
      </p:graphicFrame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97131BC-0633-7E4D-AC66-ADF4C5264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90" y="2120246"/>
            <a:ext cx="6269479" cy="261750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62AA7B-6386-884E-860A-E3F280CAC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65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88C365F-34CC-A345-9163-4E865046B05F}"/>
              </a:ext>
            </a:extLst>
          </p:cNvPr>
          <p:cNvSpPr txBox="1"/>
          <p:nvPr/>
        </p:nvSpPr>
        <p:spPr>
          <a:xfrm>
            <a:off x="829993" y="4360985"/>
            <a:ext cx="333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Tabela Verdade da porta NOR</a:t>
            </a:r>
          </a:p>
        </p:txBody>
      </p:sp>
    </p:spTree>
    <p:extLst>
      <p:ext uri="{BB962C8B-B14F-4D97-AF65-F5344CB8AC3E}">
        <p14:creationId xmlns:p14="http://schemas.microsoft.com/office/powerpoint/2010/main" val="39679180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92C9BB-6BED-6E40-A6B9-26248961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t-BR" sz="4800" dirty="0"/>
              <a:t>Porta NXOR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B9E21630-CBAD-C54C-8A91-C921FDE012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2691421"/>
              </p:ext>
            </p:extLst>
          </p:nvPr>
        </p:nvGraphicFramePr>
        <p:xfrm>
          <a:off x="681038" y="2336800"/>
          <a:ext cx="365601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8671">
                  <a:extLst>
                    <a:ext uri="{9D8B030D-6E8A-4147-A177-3AD203B41FA5}">
                      <a16:colId xmlns:a16="http://schemas.microsoft.com/office/drawing/2014/main" val="1538459859"/>
                    </a:ext>
                  </a:extLst>
                </a:gridCol>
                <a:gridCol w="1218671">
                  <a:extLst>
                    <a:ext uri="{9D8B030D-6E8A-4147-A177-3AD203B41FA5}">
                      <a16:colId xmlns:a16="http://schemas.microsoft.com/office/drawing/2014/main" val="4277640259"/>
                    </a:ext>
                  </a:extLst>
                </a:gridCol>
                <a:gridCol w="1218671">
                  <a:extLst>
                    <a:ext uri="{9D8B030D-6E8A-4147-A177-3AD203B41FA5}">
                      <a16:colId xmlns:a16="http://schemas.microsoft.com/office/drawing/2014/main" val="24755049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34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648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160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965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932159"/>
                  </a:ext>
                </a:extLst>
              </a:tr>
            </a:tbl>
          </a:graphicData>
        </a:graphic>
      </p:graphicFrame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475963B-1C39-8148-9ED6-31DEE9B41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90" y="2120246"/>
            <a:ext cx="6269479" cy="261750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20F9BB-E15C-1E44-BEE1-FFF89BA09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66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2A3A0D2-78CB-D945-A28B-2C513F2DEE8F}"/>
              </a:ext>
            </a:extLst>
          </p:cNvPr>
          <p:cNvSpPr txBox="1"/>
          <p:nvPr/>
        </p:nvSpPr>
        <p:spPr>
          <a:xfrm>
            <a:off x="829993" y="4360985"/>
            <a:ext cx="333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Tabela Verdade da porta NXOR</a:t>
            </a:r>
          </a:p>
        </p:txBody>
      </p:sp>
    </p:spTree>
    <p:extLst>
      <p:ext uri="{BB962C8B-B14F-4D97-AF65-F5344CB8AC3E}">
        <p14:creationId xmlns:p14="http://schemas.microsoft.com/office/powerpoint/2010/main" val="21837054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D57FF5-E37F-2A40-B6CB-10CB0DB0E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t-BR" sz="4800" dirty="0"/>
              <a:t>Porta NOT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graphicFrame>
        <p:nvGraphicFramePr>
          <p:cNvPr id="6" name="Espaço Reservado para Conteúdo 5">
            <a:extLst>
              <a:ext uri="{FF2B5EF4-FFF2-40B4-BE49-F238E27FC236}">
                <a16:creationId xmlns:a16="http://schemas.microsoft.com/office/drawing/2014/main" id="{8DD34EED-6773-7340-9D6B-611E777D86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7440038"/>
              </p:ext>
            </p:extLst>
          </p:nvPr>
        </p:nvGraphicFramePr>
        <p:xfrm>
          <a:off x="681038" y="2336800"/>
          <a:ext cx="365601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006">
                  <a:extLst>
                    <a:ext uri="{9D8B030D-6E8A-4147-A177-3AD203B41FA5}">
                      <a16:colId xmlns:a16="http://schemas.microsoft.com/office/drawing/2014/main" val="3417210250"/>
                    </a:ext>
                  </a:extLst>
                </a:gridCol>
                <a:gridCol w="1828006">
                  <a:extLst>
                    <a:ext uri="{9D8B030D-6E8A-4147-A177-3AD203B41FA5}">
                      <a16:colId xmlns:a16="http://schemas.microsoft.com/office/drawing/2014/main" val="18889676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Q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70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461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352923"/>
                  </a:ext>
                </a:extLst>
              </a:tr>
            </a:tbl>
          </a:graphicData>
        </a:graphic>
      </p:graphicFrame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EFCCC15-3B01-9F48-BF26-0BEFE5843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090" y="2120246"/>
            <a:ext cx="6269479" cy="261750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A478D3E-2744-B141-A8AB-C1C5FF2A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67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5CD7459-68B7-984C-B6AD-B37ADE1DD286}"/>
              </a:ext>
            </a:extLst>
          </p:cNvPr>
          <p:cNvSpPr txBox="1"/>
          <p:nvPr/>
        </p:nvSpPr>
        <p:spPr>
          <a:xfrm>
            <a:off x="811004" y="3616092"/>
            <a:ext cx="333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Tabela Verdade da porta NXOR</a:t>
            </a:r>
          </a:p>
        </p:txBody>
      </p:sp>
    </p:spTree>
    <p:extLst>
      <p:ext uri="{BB962C8B-B14F-4D97-AF65-F5344CB8AC3E}">
        <p14:creationId xmlns:p14="http://schemas.microsoft.com/office/powerpoint/2010/main" val="31654133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5FEA9A-5312-9F4D-852A-D35CECD7F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t-BR"/>
              <a:t>Meio-Somador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C06B308-93DD-7948-9948-69468B088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4942" y="2432054"/>
            <a:ext cx="6478965" cy="3598863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D32ABD8-9F94-2D47-A52D-55643F4B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1151" y="6392805"/>
            <a:ext cx="563573" cy="49231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1112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EFEC63-331E-164B-9179-A64A934B0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t-BR"/>
              <a:t>Somador Completo</a:t>
            </a:r>
            <a:endParaRPr lang="pt-BR" dirty="0"/>
          </a:p>
        </p:txBody>
      </p:sp>
      <p:pic>
        <p:nvPicPr>
          <p:cNvPr id="6" name="Espaço Reservado para Conteúdo 5" descr="Uma imagem contendo objeto&#10;&#10;Descrição gerada automaticamente">
            <a:extLst>
              <a:ext uri="{FF2B5EF4-FFF2-40B4-BE49-F238E27FC236}">
                <a16:creationId xmlns:a16="http://schemas.microsoft.com/office/drawing/2014/main" id="{29962508-1B5F-4545-B6EB-C0F9B8C9B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244" y="2139852"/>
            <a:ext cx="9891512" cy="4451181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3144096-5631-8B43-ABC0-BC69FBF32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1151" y="6392805"/>
            <a:ext cx="563573" cy="49231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107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BFB892-3651-4747-9AD3-A953A705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t-BR" dirty="0"/>
              <a:t>Sistemas Unários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DE819A-B44B-7645-9C1E-8BBE9246D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Sistemas Numéricos Unários</a:t>
            </a:r>
          </a:p>
          <a:p>
            <a:pPr lvl="1"/>
            <a:r>
              <a:rPr lang="pt-BR" dirty="0"/>
              <a:t>Sistemas cujos símbolos representam uma quantidade exata independentemente da sua posição?</a:t>
            </a:r>
          </a:p>
          <a:p>
            <a:pPr lvl="1"/>
            <a:endParaRPr lang="pt-BR" dirty="0"/>
          </a:p>
          <a:p>
            <a:pPr lvl="1"/>
            <a:endParaRPr lang="pt-BR" dirty="0"/>
          </a:p>
          <a:p>
            <a:r>
              <a:rPr lang="pt-BR" dirty="0"/>
              <a:t>Vocês conhecem algum sistema Numérico unário?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1AAED83-C495-1E41-8192-13D834D37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31151" y="6392805"/>
            <a:ext cx="563573" cy="49231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943CAF1-D4CC-444E-ABFF-BAB70ED4C69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4217555" y="4902528"/>
            <a:ext cx="1779135" cy="173643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A783180-D2FE-A546-8ACD-C047305F8D7B}"/>
              </a:ext>
            </a:extLst>
          </p:cNvPr>
          <p:cNvSpPr txBox="1"/>
          <p:nvPr/>
        </p:nvSpPr>
        <p:spPr>
          <a:xfrm>
            <a:off x="6388942" y="5410414"/>
            <a:ext cx="3144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Soa familiar?</a:t>
            </a:r>
          </a:p>
        </p:txBody>
      </p:sp>
    </p:spTree>
    <p:extLst>
      <p:ext uri="{BB962C8B-B14F-4D97-AF65-F5344CB8AC3E}">
        <p14:creationId xmlns:p14="http://schemas.microsoft.com/office/powerpoint/2010/main" val="132574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5ED5D-D48E-7B42-A86A-2A1247EF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Expressão a partir de um Circuito Lógico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958A21-2979-ED41-9EA2-28AA6FB12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Qual expressão que podemos obter a partir do circuito abaixo e que seja equivalente?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8C5585F-4C7C-7C46-AC3B-1A1FADC9D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9D2126-7F94-8042-88F6-8931E06E9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570" y="3351049"/>
            <a:ext cx="6038859" cy="3287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858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13F9F-80E4-DE42-9023-13ED58D45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Circuito a Partir de Expressão Lógica</a:t>
            </a:r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0FEA3807-CCAA-A04D-89C2-FEB276685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Desenhe um circuito equivalente à expressão abaixo, escreva tabela verdade e verifique as saídas do circuito.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0E65BA-EF04-6041-A591-7E49E482C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9BCC17A8-490A-C64B-A159-0E9DA454D479}"/>
                  </a:ext>
                </a:extLst>
              </p:cNvPr>
              <p:cNvSpPr txBox="1"/>
              <p:nvPr/>
            </p:nvSpPr>
            <p:spPr>
              <a:xfrm>
                <a:off x="844146" y="3758158"/>
                <a:ext cx="10628743" cy="7567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pt-BR" sz="44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.</m:t>
                      </m:r>
                      <m:bar>
                        <m:barPr>
                          <m:pos m:val="top"/>
                          <m:ctrlPr>
                            <a:rPr lang="pt-BR" sz="4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.</m:t>
                      </m:r>
                      <m:bar>
                        <m:barPr>
                          <m:pos m:val="top"/>
                          <m:ctrlPr>
                            <a:rPr lang="pt-BR" sz="4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ba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pt-BR" sz="4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pos m:val="top"/>
                          <m:ctrlPr>
                            <a:rPr lang="pt-BR" sz="4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ba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. </m:t>
                      </m:r>
                      <m:bar>
                        <m:barPr>
                          <m:pos m:val="top"/>
                          <m:ctrlPr>
                            <a:rPr lang="pt-BR" sz="4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ba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.</m:t>
                      </m:r>
                      <m:bar>
                        <m:barPr>
                          <m:pos m:val="top"/>
                          <m:ctrlPr>
                            <a:rPr lang="pt-BR" sz="4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.</m:t>
                      </m:r>
                      <m:bar>
                        <m:barPr>
                          <m:pos m:val="top"/>
                          <m:ctrlPr>
                            <a:rPr lang="pt-BR" sz="4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4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ba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.</m:t>
                      </m:r>
                      <m:bar>
                        <m:barPr>
                          <m:pos m:val="top"/>
                          <m:ctrlPr>
                            <a:rPr lang="pt-BR" sz="4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bar>
                    </m:oMath>
                  </m:oMathPara>
                </a14:m>
                <a:endParaRPr lang="pt-BR" sz="4400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9BCC17A8-490A-C64B-A159-0E9DA454D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46" y="3758158"/>
                <a:ext cx="10628743" cy="756746"/>
              </a:xfrm>
              <a:prstGeom prst="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E35C15F3-7CD3-0141-8D7D-7AE92F7F9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654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954D5F-0FF3-8A49-84C8-24520CA2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Simplificação – Revisitando Lógica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A3C6EB4-65CC-1443-8E53-CC9494BC5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FC1A5B0A-8521-2746-8B4A-BF059FC8CCC5}"/>
                  </a:ext>
                </a:extLst>
              </p:cNvPr>
              <p:cNvSpPr txBox="1"/>
              <p:nvPr/>
            </p:nvSpPr>
            <p:spPr>
              <a:xfrm>
                <a:off x="97276" y="1969224"/>
                <a:ext cx="7894854" cy="4669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3200" dirty="0"/>
                  <a:t>  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pt-BR" sz="3200" i="1" smtClean="0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ba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ba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ba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ba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ba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bar>
                  </m:oMath>
                </a14:m>
                <a:endParaRPr lang="pt-BR" sz="3200" dirty="0"/>
              </a:p>
              <a:p>
                <a:r>
                  <a:rPr lang="pt-BR" sz="3200" dirty="0"/>
                  <a:t>=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  <m:r>
                      <a:rPr lang="en-US" sz="3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ba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.</m:t>
                        </m:r>
                        <m:bar>
                          <m:barPr>
                            <m:pos m:val="top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ba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bar>
                          <m:barPr>
                            <m:pos m:val="top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ba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bar>
                          <m:barPr>
                            <m:pos m:val="top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ba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bar>
                  </m:oMath>
                </a14:m>
                <a:endParaRPr lang="pt-BR" sz="3200" dirty="0"/>
              </a:p>
              <a:p>
                <a:r>
                  <a:rPr lang="pt-BR" sz="3200" dirty="0"/>
                  <a:t>=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  <m:r>
                      <a:rPr lang="en-US" sz="3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ba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pos m:val="top"/>
                                <m:ctrlPr>
                                  <a:rPr lang="pt-BR" sz="3200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bar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bar>
                          <m:barPr>
                            <m:pos m:val="top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bar>
                        <m:r>
                          <a:rPr lang="en-US" sz="32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.</m:t>
                    </m:r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bar>
                  </m:oMath>
                </a14:m>
                <a:endParaRPr lang="pt-BR" sz="3200" dirty="0"/>
              </a:p>
              <a:p>
                <a:r>
                  <a:rPr lang="pt-BR" sz="3200" dirty="0"/>
                  <a:t>=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  <m:r>
                      <a:rPr lang="en-US" sz="3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bar>
                          <m:barPr>
                            <m:pos m:val="top"/>
                            <m:ctrlPr>
                              <a:rPr lang="pt-BR" sz="32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bar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.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sz="3200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sz="3200" b="0" i="0" smtClean="0">
                            <a:latin typeface="Cambria Math" panose="02040503050406030204" pitchFamily="18" charset="0"/>
                          </a:rPr>
                          <m:t>A</m:t>
                        </m:r>
                        <m:d>
                          <m:d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d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.</m:t>
                    </m:r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bar>
                  </m:oMath>
                </a14:m>
                <a:endParaRPr lang="pt-BR" sz="3200" dirty="0"/>
              </a:p>
              <a:p>
                <a:r>
                  <a:rPr lang="pt-BR" sz="3200" dirty="0"/>
                  <a:t>=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  <m:r>
                      <a:rPr lang="en-US" sz="3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).</m:t>
                    </m:r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bar>
                  </m:oMath>
                </a14:m>
                <a:endParaRPr lang="pt-BR" sz="3200" dirty="0"/>
              </a:p>
              <a:p>
                <a:r>
                  <a:rPr lang="pt-BR" sz="3200" dirty="0"/>
                  <a:t>=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  <m:r>
                      <a:rPr lang="en-US" sz="3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pt-BR" sz="3200" dirty="0"/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bar>
                  </m:oMath>
                </a14:m>
                <a:endParaRPr lang="pt-BR" sz="3200" dirty="0"/>
              </a:p>
              <a:p>
                <a:r>
                  <a:rPr lang="pt-BR" sz="32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  <m:r>
                      <a:rPr lang="en-US" sz="32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pt-BR" sz="3200" dirty="0"/>
                      <m:t> </m:t>
                    </m:r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bar>
                  </m:oMath>
                </a14:m>
                <a:endParaRPr lang="pt-BR" sz="3200" dirty="0"/>
              </a:p>
              <a:p>
                <a:r>
                  <a:rPr lang="pt-BR" sz="3200" dirty="0"/>
                  <a:t>=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bar>
                  </m:oMath>
                </a14:m>
                <a:r>
                  <a:rPr lang="pt-BR" sz="3200" dirty="0"/>
                  <a:t>. </a:t>
                </a:r>
                <a:r>
                  <a:rPr lang="pt-BR" sz="3200" dirty="0" err="1"/>
                  <a:t>B</a:t>
                </a:r>
                <a:r>
                  <a:rPr lang="pt-BR" sz="3200" dirty="0"/>
                  <a:t>+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pt-BR" sz="32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bar>
                  </m:oMath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FC1A5B0A-8521-2746-8B4A-BF059FC8CC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76" y="1969224"/>
                <a:ext cx="7894854" cy="4669740"/>
              </a:xfrm>
              <a:prstGeom prst="rect">
                <a:avLst/>
              </a:prstGeom>
              <a:blipFill>
                <a:blip r:embed="rId2"/>
                <a:stretch>
                  <a:fillRect l="-2894" r="-643" b="-40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32C7BD4-495E-D745-BB21-738B4DAE704A}"/>
                  </a:ext>
                </a:extLst>
              </p:cNvPr>
              <p:cNvSpPr txBox="1"/>
              <p:nvPr/>
            </p:nvSpPr>
            <p:spPr>
              <a:xfrm>
                <a:off x="2620456" y="5677594"/>
                <a:ext cx="237808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dirty="0" smtClean="0">
                          <a:latin typeface="TT110o00"/>
                        </a:rPr>
                        <m:t>identidade</m:t>
                      </m:r>
                      <m:r>
                        <m:rPr>
                          <m:nor/>
                        </m:rPr>
                        <a:rPr lang="pt-BR" dirty="0" smtClean="0">
                          <a:latin typeface="TT110o00"/>
                        </a:rPr>
                        <m:t> </m:t>
                      </m:r>
                      <m:r>
                        <m:rPr>
                          <m:nor/>
                        </m:rPr>
                        <a:rPr lang="pt-BR" dirty="0" smtClean="0">
                          <a:latin typeface="TT110o00"/>
                        </a:rPr>
                        <m:t>X</m:t>
                      </m:r>
                      <m:r>
                        <m:rPr>
                          <m:nor/>
                        </m:rPr>
                        <a:rPr lang="pt-BR" dirty="0" smtClean="0">
                          <a:latin typeface="TT110o00"/>
                        </a:rPr>
                        <m:t>+(</m:t>
                      </m:r>
                      <m:bar>
                        <m:barPr>
                          <m:pos m:val="top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bar>
                      <m:r>
                        <m:rPr>
                          <m:nor/>
                        </m:rPr>
                        <a:rPr lang="pt-BR" dirty="0">
                          <a:latin typeface="TT110o00"/>
                        </a:rPr>
                        <m:t>.</m:t>
                      </m:r>
                      <m:r>
                        <m:rPr>
                          <m:nor/>
                        </m:rPr>
                        <a:rPr lang="pt-BR" dirty="0">
                          <a:latin typeface="TT110o00"/>
                        </a:rPr>
                        <m:t>Y</m:t>
                      </m:r>
                      <m:r>
                        <m:rPr>
                          <m:nor/>
                        </m:rPr>
                        <a:rPr lang="pt-BR" dirty="0">
                          <a:latin typeface="TT110o00"/>
                        </a:rPr>
                        <m:t>) = </m:t>
                      </m:r>
                      <m:r>
                        <m:rPr>
                          <m:nor/>
                        </m:rPr>
                        <a:rPr lang="pt-BR" dirty="0">
                          <a:latin typeface="TT110o00"/>
                        </a:rPr>
                        <m:t>X</m:t>
                      </m:r>
                      <m:r>
                        <m:rPr>
                          <m:nor/>
                        </m:rPr>
                        <a:rPr lang="pt-BR" dirty="0">
                          <a:latin typeface="TT110o00"/>
                        </a:rPr>
                        <m:t>+</m:t>
                      </m:r>
                      <m:r>
                        <m:rPr>
                          <m:nor/>
                        </m:rPr>
                        <a:rPr lang="pt-BR" dirty="0">
                          <a:latin typeface="TT110o00"/>
                        </a:rPr>
                        <m:t>Y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B32C7BD4-495E-D745-BB21-738B4DAE70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0456" y="5677594"/>
                <a:ext cx="2378087" cy="307777"/>
              </a:xfrm>
              <a:prstGeom prst="rect">
                <a:avLst/>
              </a:prstGeom>
              <a:blipFill>
                <a:blip r:embed="rId3"/>
                <a:stretch>
                  <a:fillRect l="-1058" t="-8000" r="-529" b="-3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2804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91183-64CE-9B4A-9FE0-E09F20FE1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importância da Lógica na Computação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8C0EF2-5B1D-284D-98F5-0A0E129E0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 esses exercícios percebemos o quão importante é a Lógica na computação.</a:t>
            </a:r>
          </a:p>
          <a:p>
            <a:r>
              <a:rPr lang="pt-BR" dirty="0"/>
              <a:t>Pode-se reduzir complexidade de projetos, reduzindo custos e aumentando a eficiência.</a:t>
            </a:r>
          </a:p>
          <a:p>
            <a:r>
              <a:rPr lang="pt-BR" dirty="0"/>
              <a:t>Tudo isso com base nos conhecimentos que adquirimos até aqui.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FCDF6FF-9056-8147-A2D4-A95FF352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947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187327-2574-3245-896C-943E0BD6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Mapas de </a:t>
            </a:r>
            <a:r>
              <a:rPr lang="pt-PT" dirty="0" err="1"/>
              <a:t>Karnaugh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BA67245-0F57-7347-A72F-5FBE230AC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9" name="Espaço Reservado para Conteúdo 8">
            <a:extLst>
              <a:ext uri="{FF2B5EF4-FFF2-40B4-BE49-F238E27FC236}">
                <a16:creationId xmlns:a16="http://schemas.microsoft.com/office/drawing/2014/main" id="{318EFF0F-8CF6-764A-89CD-9A5B7E84D7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Encontre o circuito ou expressão para a tabela verdade abaixo:</a:t>
            </a:r>
          </a:p>
        </p:txBody>
      </p:sp>
      <p:graphicFrame>
        <p:nvGraphicFramePr>
          <p:cNvPr id="11" name="Tabela 10">
            <a:extLst>
              <a:ext uri="{FF2B5EF4-FFF2-40B4-BE49-F238E27FC236}">
                <a16:creationId xmlns:a16="http://schemas.microsoft.com/office/drawing/2014/main" id="{62CC01D8-D277-CC45-8615-23C966326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205698"/>
              </p:ext>
            </p:extLst>
          </p:nvPr>
        </p:nvGraphicFramePr>
        <p:xfrm>
          <a:off x="2886863" y="3497384"/>
          <a:ext cx="6096000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5268374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02535837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47005209"/>
                    </a:ext>
                  </a:extLst>
                </a:gridCol>
              </a:tblGrid>
              <a:tr h="21342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err="1"/>
                        <a:t>B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38774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S0=1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900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S1=0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420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S2=1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0643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S3=1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6488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1601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B0B5D8-E6D3-114D-B5F2-D2B1C39F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Mapas de </a:t>
            </a:r>
            <a:r>
              <a:rPr lang="pt-BR" dirty="0" err="1"/>
              <a:t>Karnaugh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BE8F78A-AEED-D348-87C4-1BDE0403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6ACD47D-1304-C544-A1F4-02BB0F906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914" y="2176646"/>
            <a:ext cx="6120245" cy="444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488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A99BD-1800-6648-A91F-854657560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Mapas de </a:t>
            </a:r>
            <a:r>
              <a:rPr lang="pt-BR" dirty="0" err="1"/>
              <a:t>Karnaugh</a:t>
            </a:r>
            <a:r>
              <a:rPr lang="pt-BR" dirty="0"/>
              <a:t> com Duas Variáveis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FB4E53-F439-DD45-96EB-4315232BA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poderíamos obter esse circuito de uma maneira mais direta?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B5BD29-30BE-EC4C-8940-C51C8ABF2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>
                <a:extLst>
                  <a:ext uri="{FF2B5EF4-FFF2-40B4-BE49-F238E27FC236}">
                    <a16:creationId xmlns:a16="http://schemas.microsoft.com/office/drawing/2014/main" id="{6020E99E-8FAA-9648-829B-69BE353086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1482271"/>
                  </p:ext>
                </p:extLst>
              </p:nvPr>
            </p:nvGraphicFramePr>
            <p:xfrm>
              <a:off x="4171030" y="3403575"/>
              <a:ext cx="2801256" cy="2046098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33752">
                      <a:extLst>
                        <a:ext uri="{9D8B030D-6E8A-4147-A177-3AD203B41FA5}">
                          <a16:colId xmlns:a16="http://schemas.microsoft.com/office/drawing/2014/main" val="2890191435"/>
                        </a:ext>
                      </a:extLst>
                    </a:gridCol>
                    <a:gridCol w="933752">
                      <a:extLst>
                        <a:ext uri="{9D8B030D-6E8A-4147-A177-3AD203B41FA5}">
                          <a16:colId xmlns:a16="http://schemas.microsoft.com/office/drawing/2014/main" val="3101341866"/>
                        </a:ext>
                      </a:extLst>
                    </a:gridCol>
                    <a:gridCol w="933752">
                      <a:extLst>
                        <a:ext uri="{9D8B030D-6E8A-4147-A177-3AD203B41FA5}">
                          <a16:colId xmlns:a16="http://schemas.microsoft.com/office/drawing/2014/main" val="330528552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pt-BR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ar>
                                  <m:barPr>
                                    <m:pos m:val="top"/>
                                    <m:ctrlPr>
                                      <a:rPr lang="pt-BR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</m:bar>
                              </m:oMath>
                            </m:oMathPara>
                          </a14:m>
                          <a:endParaRPr lang="pt-BR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pt-BR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45674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ar>
                                  <m:barPr>
                                    <m:pos m:val="top"/>
                                    <m:ctrlPr>
                                      <a:rPr lang="pt-BR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bar>
                              </m:oMath>
                            </m:oMathPara>
                          </a14:m>
                          <a:endParaRPr lang="pt-BR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23968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oMath>
                            </m:oMathPara>
                          </a14:m>
                          <a:endParaRPr lang="pt-BR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28694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>
                <a:extLst>
                  <a:ext uri="{FF2B5EF4-FFF2-40B4-BE49-F238E27FC236}">
                    <a16:creationId xmlns:a16="http://schemas.microsoft.com/office/drawing/2014/main" id="{6020E99E-8FAA-9648-829B-69BE3530868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51482271"/>
                  </p:ext>
                </p:extLst>
              </p:nvPr>
            </p:nvGraphicFramePr>
            <p:xfrm>
              <a:off x="4171030" y="3403575"/>
              <a:ext cx="2801256" cy="2046098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933752">
                      <a:extLst>
                        <a:ext uri="{9D8B030D-6E8A-4147-A177-3AD203B41FA5}">
                          <a16:colId xmlns:a16="http://schemas.microsoft.com/office/drawing/2014/main" val="2890191435"/>
                        </a:ext>
                      </a:extLst>
                    </a:gridCol>
                    <a:gridCol w="933752">
                      <a:extLst>
                        <a:ext uri="{9D8B030D-6E8A-4147-A177-3AD203B41FA5}">
                          <a16:colId xmlns:a16="http://schemas.microsoft.com/office/drawing/2014/main" val="3101341866"/>
                        </a:ext>
                      </a:extLst>
                    </a:gridCol>
                    <a:gridCol w="933752">
                      <a:extLst>
                        <a:ext uri="{9D8B030D-6E8A-4147-A177-3AD203B41FA5}">
                          <a16:colId xmlns:a16="http://schemas.microsoft.com/office/drawing/2014/main" val="3305285525"/>
                        </a:ext>
                      </a:extLst>
                    </a:gridCol>
                  </a:tblGrid>
                  <a:tr h="701231">
                    <a:tc>
                      <a:txBody>
                        <a:bodyPr/>
                        <a:lstStyle/>
                        <a:p>
                          <a:endParaRPr lang="pt-BR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02740" r="-102740" b="-2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200000" r="-1351" b="-2196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64567456"/>
                      </a:ext>
                    </a:extLst>
                  </a:tr>
                  <a:tr h="704787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351" t="-100000" r="-200000" b="-11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0239681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1351" t="-219608" r="-200000" b="-31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36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828694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F3AD46DE-8D35-E343-A8AB-016B5BDFA1C6}"/>
              </a:ext>
            </a:extLst>
          </p:cNvPr>
          <p:cNvSpPr/>
          <p:nvPr/>
        </p:nvSpPr>
        <p:spPr>
          <a:xfrm rot="5400000">
            <a:off x="4972661" y="4533886"/>
            <a:ext cx="1190291" cy="446184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Arredondado 6">
            <a:extLst>
              <a:ext uri="{FF2B5EF4-FFF2-40B4-BE49-F238E27FC236}">
                <a16:creationId xmlns:a16="http://schemas.microsoft.com/office/drawing/2014/main" id="{DFB3C37E-70AA-A444-B24A-5F738821741E}"/>
              </a:ext>
            </a:extLst>
          </p:cNvPr>
          <p:cNvSpPr/>
          <p:nvPr/>
        </p:nvSpPr>
        <p:spPr>
          <a:xfrm rot="10800000">
            <a:off x="5219115" y="4195183"/>
            <a:ext cx="1532034" cy="456178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E85FE822-C03B-8E45-B738-D1A429C9D4B6}"/>
                  </a:ext>
                </a:extLst>
              </p:cNvPr>
              <p:cNvSpPr/>
              <p:nvPr/>
            </p:nvSpPr>
            <p:spPr>
              <a:xfrm>
                <a:off x="5333567" y="6355234"/>
                <a:ext cx="487890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ba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E85FE822-C03B-8E45-B738-D1A429C9D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567" y="6355234"/>
                <a:ext cx="487890" cy="502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ta para a Direita Listrada 8">
            <a:extLst>
              <a:ext uri="{FF2B5EF4-FFF2-40B4-BE49-F238E27FC236}">
                <a16:creationId xmlns:a16="http://schemas.microsoft.com/office/drawing/2014/main" id="{8C329BA8-668A-8C4B-97B3-398DD59FDEF1}"/>
              </a:ext>
            </a:extLst>
          </p:cNvPr>
          <p:cNvSpPr/>
          <p:nvPr/>
        </p:nvSpPr>
        <p:spPr>
          <a:xfrm rot="5400000">
            <a:off x="5253233" y="5694202"/>
            <a:ext cx="686692" cy="50118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Listrada 9">
            <a:extLst>
              <a:ext uri="{FF2B5EF4-FFF2-40B4-BE49-F238E27FC236}">
                <a16:creationId xmlns:a16="http://schemas.microsoft.com/office/drawing/2014/main" id="{25F06E87-45AE-2F40-9F82-CF497008ECA6}"/>
              </a:ext>
            </a:extLst>
          </p:cNvPr>
          <p:cNvSpPr/>
          <p:nvPr/>
        </p:nvSpPr>
        <p:spPr>
          <a:xfrm>
            <a:off x="7121069" y="4122039"/>
            <a:ext cx="686692" cy="50118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2628C899-8C41-1849-890D-C3E17751FB72}"/>
                  </a:ext>
                </a:extLst>
              </p:cNvPr>
              <p:cNvSpPr/>
              <p:nvPr/>
            </p:nvSpPr>
            <p:spPr>
              <a:xfrm>
                <a:off x="7807761" y="4088413"/>
                <a:ext cx="47622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2628C899-8C41-1849-890D-C3E17751FB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761" y="4088413"/>
                <a:ext cx="47622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3A8D146E-2848-B24E-A0B3-E7B840172BAA}"/>
                  </a:ext>
                </a:extLst>
              </p:cNvPr>
              <p:cNvSpPr/>
              <p:nvPr/>
            </p:nvSpPr>
            <p:spPr>
              <a:xfrm>
                <a:off x="3499226" y="4189697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3A8D146E-2848-B24E-A0B3-E7B840172B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226" y="4189697"/>
                <a:ext cx="44755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8B3210F5-03C8-6A4C-8476-1360CC55C85B}"/>
                  </a:ext>
                </a:extLst>
              </p:cNvPr>
              <p:cNvSpPr/>
              <p:nvPr/>
            </p:nvSpPr>
            <p:spPr>
              <a:xfrm>
                <a:off x="3499226" y="4890459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8B3210F5-03C8-6A4C-8476-1360CC55C8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226" y="4890459"/>
                <a:ext cx="447558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ED855E95-2E7E-6543-A8FE-700D732A82C9}"/>
                  </a:ext>
                </a:extLst>
              </p:cNvPr>
              <p:cNvSpPr/>
              <p:nvPr/>
            </p:nvSpPr>
            <p:spPr>
              <a:xfrm>
                <a:off x="5353733" y="2874817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ED855E95-2E7E-6543-A8FE-700D732A82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3733" y="2874817"/>
                <a:ext cx="44755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1166EF0-309E-4C4F-8E63-806A2FAB3DBD}"/>
                  </a:ext>
                </a:extLst>
              </p:cNvPr>
              <p:cNvSpPr/>
              <p:nvPr/>
            </p:nvSpPr>
            <p:spPr>
              <a:xfrm>
                <a:off x="6303591" y="2874816"/>
                <a:ext cx="4475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91166EF0-309E-4C4F-8E63-806A2FAB3D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591" y="2874816"/>
                <a:ext cx="44755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2513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433A23-9949-F74E-8D46-D5BC46BA1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Mapas de </a:t>
            </a:r>
            <a:r>
              <a:rPr lang="pt-PT" dirty="0" err="1"/>
              <a:t>Karnaugh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D1E44F-EB36-E943-82A5-E88319134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 tentamos partir do zero para um circuito como o somador completo do slide anterior, percebemos que o trabalho é desafiador.</a:t>
            </a:r>
          </a:p>
          <a:p>
            <a:r>
              <a:rPr lang="pt-BR" dirty="0"/>
              <a:t>Muitas vezes sabemos o resultado que queremos mas o circuito lógico ou a expressão lógica não está clara o suficiente.</a:t>
            </a:r>
          </a:p>
          <a:p>
            <a:r>
              <a:rPr lang="pt-BR" dirty="0"/>
              <a:t>Os mapas de </a:t>
            </a:r>
            <a:r>
              <a:rPr lang="pt-BR" dirty="0" err="1"/>
              <a:t>Karnaugh</a:t>
            </a:r>
            <a:r>
              <a:rPr lang="pt-BR" dirty="0"/>
              <a:t> nos auxiliam a obter um circuito/expressão Lógica caso saibamos as entradas e as saídas.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828ED4B-7ED2-5B4F-ADA2-C0A55813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9434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93D407E-9459-BA45-95B6-7A11FDD16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Circuitos Combinatórios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06791A41-451C-E24C-98E3-7DF885BA9D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3DDBC7F-1663-8148-B6A7-BD1FE68250B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28438" y="6392863"/>
            <a:ext cx="563562" cy="492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93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0554A5D-EFC3-B947-B0CE-B467C6E79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Uma brincadeira...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D304384-0B74-7D45-9D01-3C63F1FD7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Clock</a:t>
            </a:r>
            <a:endParaRPr lang="pt-BR" dirty="0"/>
          </a:p>
          <a:p>
            <a:r>
              <a:rPr lang="pt-BR" dirty="0" err="1"/>
              <a:t>Counter</a:t>
            </a:r>
            <a:endParaRPr lang="pt-BR" dirty="0"/>
          </a:p>
          <a:p>
            <a:r>
              <a:rPr lang="pt-BR" dirty="0" err="1"/>
              <a:t>Leds</a:t>
            </a:r>
            <a:endParaRPr lang="pt-BR" dirty="0"/>
          </a:p>
          <a:p>
            <a:r>
              <a:rPr lang="pt-BR" dirty="0"/>
              <a:t>Faça com que um </a:t>
            </a:r>
            <a:r>
              <a:rPr lang="pt-BR" dirty="0" err="1"/>
              <a:t>led</a:t>
            </a:r>
            <a:r>
              <a:rPr lang="pt-BR" dirty="0"/>
              <a:t> só se acenda se o contador atingir o seu máximo.</a:t>
            </a:r>
          </a:p>
        </p:txBody>
      </p:sp>
    </p:spTree>
    <p:extLst>
      <p:ext uri="{BB962C8B-B14F-4D97-AF65-F5344CB8AC3E}">
        <p14:creationId xmlns:p14="http://schemas.microsoft.com/office/powerpoint/2010/main" val="257846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1BB17-BDA6-7148-8C2C-C3C9B77D1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Posicionais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8CC50A-9037-974D-9545-232F21B0E1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sistemas posicionais ao contrário dos unários permitem que seus símbolos mudem de valor conforme a posição que se encontra no número.</a:t>
            </a:r>
          </a:p>
          <a:p>
            <a:r>
              <a:rPr lang="pt-BR" dirty="0"/>
              <a:t>Vejam... Quanto vale os diferentes símbolos 2 no número abaixo considerando o sistema indo-arábico.</a:t>
            </a:r>
          </a:p>
          <a:p>
            <a:endParaRPr lang="pt-BR" dirty="0"/>
          </a:p>
          <a:p>
            <a:r>
              <a:rPr lang="pt-BR" dirty="0"/>
              <a:t>24522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B8C2742-76E8-9248-808A-1C7DCED7B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785ACD21-EE69-3D40-B8CC-A664C373D7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641424"/>
              </p:ext>
            </p:extLst>
          </p:nvPr>
        </p:nvGraphicFramePr>
        <p:xfrm>
          <a:off x="2516908" y="4413924"/>
          <a:ext cx="3579092" cy="2225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789546">
                  <a:extLst>
                    <a:ext uri="{9D8B030D-6E8A-4147-A177-3AD203B41FA5}">
                      <a16:colId xmlns:a16="http://schemas.microsoft.com/office/drawing/2014/main" val="2876897211"/>
                    </a:ext>
                  </a:extLst>
                </a:gridCol>
                <a:gridCol w="1789546">
                  <a:extLst>
                    <a:ext uri="{9D8B030D-6E8A-4147-A177-3AD203B41FA5}">
                      <a16:colId xmlns:a16="http://schemas.microsoft.com/office/drawing/2014/main" val="24430062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Símbolo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Valor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03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20.000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746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4.000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983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500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891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219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  <a:endParaRPr lang="pt-BR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4467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1983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D8C7A-A370-B646-B0CC-C08163ECA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Uma brincadeira...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165EB6-BC58-884B-8138-D51CF610F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Clock</a:t>
            </a:r>
            <a:endParaRPr lang="pt-BR" dirty="0"/>
          </a:p>
          <a:p>
            <a:r>
              <a:rPr lang="pt-BR" dirty="0" err="1"/>
              <a:t>Counter</a:t>
            </a:r>
            <a:endParaRPr lang="pt-BR" dirty="0"/>
          </a:p>
          <a:p>
            <a:r>
              <a:rPr lang="pt-BR" dirty="0" err="1"/>
              <a:t>Leds</a:t>
            </a:r>
            <a:endParaRPr lang="pt-BR" dirty="0"/>
          </a:p>
          <a:p>
            <a:r>
              <a:rPr lang="pt-BR" dirty="0" err="1"/>
              <a:t>Demux</a:t>
            </a:r>
            <a:endParaRPr lang="pt-BR" dirty="0"/>
          </a:p>
          <a:p>
            <a:r>
              <a:rPr lang="pt-BR" dirty="0"/>
              <a:t>Faça com que uma série de </a:t>
            </a:r>
            <a:r>
              <a:rPr lang="pt-BR" dirty="0" err="1"/>
              <a:t>leds</a:t>
            </a:r>
            <a:r>
              <a:rPr lang="pt-BR" dirty="0"/>
              <a:t> acenda em sequência e repita o processo initerruptamente.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E41DD4-B09D-AE40-8603-C6195D006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4575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C99D53-936B-D940-8166-4DD72C76F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 fontScale="90000"/>
          </a:bodyPr>
          <a:lstStyle/>
          <a:p>
            <a:r>
              <a:rPr lang="pt-BR" dirty="0"/>
              <a:t>Representação Computacional dos Caracteres e Conjuntos Numéricos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1D8739-3199-4EF6-9167-22B38DF4A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" dirty="0"/>
              <a:t>This schematic diagram shows the arrangement of four OR gates within a standard 4071 CMOS integrated circuit.</a:t>
            </a:r>
            <a:endParaRPr lang="en-US" sz="2000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649ECCF-4C89-4E4C-B447-8744E1965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091" y="1080413"/>
            <a:ext cx="3358478" cy="4697173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6AD589-B365-E843-BAF8-932D215B8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 algn="l">
                <a:spcAft>
                  <a:spcPts val="600"/>
                </a:spcAft>
              </a:pPr>
              <a:t>81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344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81574932-11BD-594B-B54E-C4E0E1043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Sistemas de Numeração: Decimal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D1A4AFC-60F7-F242-A07E-6ACBD4968B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522D266-12FE-CB4B-B624-83D90343408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037888" y="4711700"/>
            <a:ext cx="1154112" cy="1090613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1657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m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1121</TotalTime>
  <Words>3314</Words>
  <Application>Microsoft Macintosh PowerPoint</Application>
  <PresentationFormat>Widescreen</PresentationFormat>
  <Paragraphs>652</Paragraphs>
  <Slides>81</Slides>
  <Notes>15</Notes>
  <HiddenSlides>1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81</vt:i4>
      </vt:variant>
    </vt:vector>
  </HeadingPairs>
  <TitlesOfParts>
    <vt:vector size="88" baseType="lpstr">
      <vt:lpstr>Arial</vt:lpstr>
      <vt:lpstr>Calibri</vt:lpstr>
      <vt:lpstr>Cambria Math</vt:lpstr>
      <vt:lpstr>Trebuchet MS</vt:lpstr>
      <vt:lpstr>TT110o00</vt:lpstr>
      <vt:lpstr>Wingdings</vt:lpstr>
      <vt:lpstr>Berlim</vt:lpstr>
      <vt:lpstr>CET 642 - Curso de Lógica Digital I</vt:lpstr>
      <vt:lpstr>Conteúdo Programático do Curso</vt:lpstr>
      <vt:lpstr>PARTE 1 - Sistemas de Numeração</vt:lpstr>
      <vt:lpstr>PARTE 1 - Conteúdo</vt:lpstr>
      <vt:lpstr>Sistemas de Numeração: Histórico</vt:lpstr>
      <vt:lpstr>Dica de Conteúdo:</vt:lpstr>
      <vt:lpstr>Sistemas Unários</vt:lpstr>
      <vt:lpstr>Sistemas Posicionais</vt:lpstr>
      <vt:lpstr>Sistemas de Numeração: Decimal</vt:lpstr>
      <vt:lpstr>Sistema Decimal</vt:lpstr>
      <vt:lpstr>Sistemas Decimais</vt:lpstr>
      <vt:lpstr>Sistemas de Bases Diversas</vt:lpstr>
      <vt:lpstr>Sistemas de Bases Diversas</vt:lpstr>
      <vt:lpstr>Conversões de Números entre Bases</vt:lpstr>
      <vt:lpstr>Exercícios de Recapitulação</vt:lpstr>
      <vt:lpstr>Representação Binária de um Número</vt:lpstr>
      <vt:lpstr>Sinal-Magnitude</vt:lpstr>
      <vt:lpstr>Sinal-Magnitude</vt:lpstr>
      <vt:lpstr>Desvantagens</vt:lpstr>
      <vt:lpstr>Uma Pausa: Complemento de 9 de um número decimal</vt:lpstr>
      <vt:lpstr>Sistema Decimal: Complemento de 9 </vt:lpstr>
      <vt:lpstr>Sistema Decimal: Complemento de 9 </vt:lpstr>
      <vt:lpstr>Sistema Decimal: Complemento de 9 </vt:lpstr>
      <vt:lpstr>Sistema Decimal: Complemento de 10</vt:lpstr>
      <vt:lpstr>Complemento de 1</vt:lpstr>
      <vt:lpstr>Adição sem sinal em Complemento de 1</vt:lpstr>
      <vt:lpstr>Utilização do Complemento de 1</vt:lpstr>
      <vt:lpstr>Vantagens sobre o Sinal-Magnitude</vt:lpstr>
      <vt:lpstr>Desvantagens</vt:lpstr>
      <vt:lpstr>Complemento de 2</vt:lpstr>
      <vt:lpstr>Adição em Complemento de 2</vt:lpstr>
      <vt:lpstr>Subtração em Complemento de 2</vt:lpstr>
      <vt:lpstr>Subtração em Complemento de 2</vt:lpstr>
      <vt:lpstr>Complemento de 2</vt:lpstr>
      <vt:lpstr>Vantagens sobre os demais</vt:lpstr>
      <vt:lpstr>Exercícios</vt:lpstr>
      <vt:lpstr>Representação Computacional dos Caracteres e Conjuntos Numéricos</vt:lpstr>
      <vt:lpstr>Representação Computacional dos Caracteres e Conjuntos Numéricos</vt:lpstr>
      <vt:lpstr>Representação de Caracteres</vt:lpstr>
      <vt:lpstr>Uma diferença fundamental</vt:lpstr>
      <vt:lpstr>Código de 6 bits </vt:lpstr>
      <vt:lpstr>ASCII – Código de 7 bits</vt:lpstr>
      <vt:lpstr>ASCII – Código de 7 bits</vt:lpstr>
      <vt:lpstr>ASCII Estendido</vt:lpstr>
      <vt:lpstr>UNICODE</vt:lpstr>
      <vt:lpstr>UNICODE</vt:lpstr>
      <vt:lpstr>UNICODE - Arquitetura</vt:lpstr>
      <vt:lpstr>UNICODE - Arquitetura</vt:lpstr>
      <vt:lpstr>UTF8</vt:lpstr>
      <vt:lpstr>UTF-8</vt:lpstr>
      <vt:lpstr>UTF-8</vt:lpstr>
      <vt:lpstr>UTF-8</vt:lpstr>
      <vt:lpstr>Representação Numérica</vt:lpstr>
      <vt:lpstr>Representação Numérica</vt:lpstr>
      <vt:lpstr>Número de Ponto Flutuante</vt:lpstr>
      <vt:lpstr>Número de Ponto Flutuante</vt:lpstr>
      <vt:lpstr>Número de Ponto Flutuante</vt:lpstr>
      <vt:lpstr>Número de Ponto Flutuante – Padrão IEEE 754</vt:lpstr>
      <vt:lpstr>Número de Ponto Flutuante – Padrão IEEE 754</vt:lpstr>
      <vt:lpstr>Número de Ponto Flutuante – Padrão IEEE 754</vt:lpstr>
      <vt:lpstr>Porta AND</vt:lpstr>
      <vt:lpstr>Porta OR</vt:lpstr>
      <vt:lpstr>Porta XOR  (Ou Exclusivo)</vt:lpstr>
      <vt:lpstr>Porta NAND</vt:lpstr>
      <vt:lpstr>Porta NOR</vt:lpstr>
      <vt:lpstr>Porta NXOR</vt:lpstr>
      <vt:lpstr>Porta NOT</vt:lpstr>
      <vt:lpstr>Meio-Somador</vt:lpstr>
      <vt:lpstr>Somador Completo</vt:lpstr>
      <vt:lpstr>Expressão a partir de um Circuito Lógico</vt:lpstr>
      <vt:lpstr>Circuito a Partir de Expressão Lógica</vt:lpstr>
      <vt:lpstr>Simplificação – Revisitando Lógica</vt:lpstr>
      <vt:lpstr>A importância da Lógica na Computação</vt:lpstr>
      <vt:lpstr>Mapas de Karnaugh</vt:lpstr>
      <vt:lpstr>Mapas de Karnaugh</vt:lpstr>
      <vt:lpstr>Mapas de Karnaugh com Duas Variáveis</vt:lpstr>
      <vt:lpstr>Mapas de Karnaugh</vt:lpstr>
      <vt:lpstr>Circuitos Combinatórios</vt:lpstr>
      <vt:lpstr>Uma brincadeira...</vt:lpstr>
      <vt:lpstr>Uma brincadeira...</vt:lpstr>
      <vt:lpstr>Representação Computacional dos Caracteres e Conjuntos Numéricos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CET 642 - Curso de Lógica Digital I</dc:title>
  <dc:creator>TU-Pseudonym 1436394553627466</dc:creator>
  <cp:lastModifiedBy>TU-Pseudonym 1436394553627466</cp:lastModifiedBy>
  <cp:revision>12</cp:revision>
  <dcterms:created xsi:type="dcterms:W3CDTF">2019-11-18T23:14:04Z</dcterms:created>
  <dcterms:modified xsi:type="dcterms:W3CDTF">2019-11-19T17:55:40Z</dcterms:modified>
</cp:coreProperties>
</file>